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comments/comment1.xml" ContentType="application/vnd.openxmlformats-officedocument.presentationml.comments+xml"/>
  <Override PartName="/ppt/tags/tag12.xml" ContentType="application/vnd.openxmlformats-officedocument.presentationml.tags+xml"/>
  <Override PartName="/ppt/notesSlides/notesSlide9.xml" ContentType="application/vnd.openxmlformats-officedocument.presentationml.notesSlide+xml"/>
  <Override PartName="/ppt/comments/comment2.xml" ContentType="application/vnd.openxmlformats-officedocument.presentationml.comments+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comments/comment3.xml" ContentType="application/vnd.openxmlformats-officedocument.presentationml.comments+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tags/tag32.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notesSlides/notesSlide21.xml" ContentType="application/vnd.openxmlformats-officedocument.presentationml.notesSlide+xml"/>
  <Override PartName="/ppt/tags/tag34.xml" ContentType="application/vnd.openxmlformats-officedocument.presentationml.tags+xml"/>
  <Override PartName="/ppt/notesSlides/notesSlide22.xml" ContentType="application/vnd.openxmlformats-officedocument.presentationml.notesSlide+xml"/>
  <Override PartName="/ppt/tags/tag35.xml" ContentType="application/vnd.openxmlformats-officedocument.presentationml.tags+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56" r:id="rId5"/>
    <p:sldId id="258" r:id="rId6"/>
    <p:sldId id="271" r:id="rId7"/>
    <p:sldId id="1296" r:id="rId8"/>
    <p:sldId id="1275" r:id="rId9"/>
    <p:sldId id="1287" r:id="rId10"/>
    <p:sldId id="1274" r:id="rId11"/>
    <p:sldId id="1272" r:id="rId12"/>
    <p:sldId id="1297" r:id="rId13"/>
    <p:sldId id="1288" r:id="rId14"/>
    <p:sldId id="1266" r:id="rId15"/>
    <p:sldId id="1276" r:id="rId16"/>
    <p:sldId id="1277" r:id="rId17"/>
    <p:sldId id="1298" r:id="rId18"/>
    <p:sldId id="1278" r:id="rId19"/>
    <p:sldId id="1299" r:id="rId20"/>
    <p:sldId id="1267" r:id="rId21"/>
    <p:sldId id="1268" r:id="rId22"/>
    <p:sldId id="1269" r:id="rId23"/>
    <p:sldId id="1271" r:id="rId24"/>
    <p:sldId id="1273" r:id="rId25"/>
    <p:sldId id="1279" r:id="rId26"/>
    <p:sldId id="1280" r:id="rId27"/>
    <p:sldId id="1281" r:id="rId28"/>
    <p:sldId id="1289" r:id="rId29"/>
    <p:sldId id="1300" r:id="rId30"/>
    <p:sldId id="1282" r:id="rId31"/>
    <p:sldId id="1290" r:id="rId32"/>
    <p:sldId id="1283" r:id="rId33"/>
    <p:sldId id="1285" r:id="rId34"/>
    <p:sldId id="1291" r:id="rId35"/>
    <p:sldId id="1265" r:id="rId36"/>
    <p:sldId id="1293" r:id="rId37"/>
    <p:sldId id="1292" r:id="rId38"/>
  </p:sldIdLst>
  <p:sldSz cx="12192000" cy="6858000"/>
  <p:notesSz cx="6858000" cy="9144000"/>
  <p:custDataLst>
    <p:tags r:id="rId40"/>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a Sundqvist" initials="HS" lastIdx="48" clrIdx="0">
    <p:extLst>
      <p:ext uri="{19B8F6BF-5375-455C-9EA6-DF929625EA0E}">
        <p15:presenceInfo xmlns:p15="http://schemas.microsoft.com/office/powerpoint/2012/main" userId="S::helena.sundqvist@ltu.se::957fb64e-98be-4794-9c74-4490f7c4005c" providerId="AD"/>
      </p:ext>
    </p:extLst>
  </p:cmAuthor>
  <p:cmAuthor id="2" name="Johan Ekström (Bowling)" initials="JE(" lastIdx="12" clrIdx="1">
    <p:extLst>
      <p:ext uri="{19B8F6BF-5375-455C-9EA6-DF929625EA0E}">
        <p15:presenceInfo xmlns:p15="http://schemas.microsoft.com/office/powerpoint/2012/main" userId="S::johan.ekstrom@swebowl.se::f1afd2d3-2b99-4b4d-a68d-35192c7d39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742"/>
    <a:srgbClr val="4B749B"/>
    <a:srgbClr val="5F7386"/>
    <a:srgbClr val="4A7399"/>
    <a:srgbClr val="FAE200"/>
    <a:srgbClr val="FBE201"/>
    <a:srgbClr val="4C76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00F1EE-0098-4F41-8AD9-DED3060FC275}" v="2" dt="2024-09-16T10:25:00.097"/>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62" autoAdjust="0"/>
    <p:restoredTop sz="80979" autoAdjust="0"/>
  </p:normalViewPr>
  <p:slideViewPr>
    <p:cSldViewPr snapToGrid="0">
      <p:cViewPr varScale="1">
        <p:scale>
          <a:sx n="80" d="100"/>
          <a:sy n="80" d="100"/>
        </p:scale>
        <p:origin x="78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03T10:34:45.572" idx="27">
    <p:pos x="7346" y="2605"/>
    <p:text>Kanske någon spännande bakgrundsmusik på strikefilmerna? :)</p:text>
    <p:extLst>
      <p:ext uri="{C676402C-5697-4E1C-873F-D02D1690AC5C}">
        <p15:threadingInfo xmlns:p15="http://schemas.microsoft.com/office/powerpoint/2012/main" timeZoneBias="-60"/>
      </p:ext>
    </p:extLst>
  </p:cm>
  <p:cm authorId="2" dt="2022-03-03T11:56:03.345" idx="4">
    <p:pos x="7346" y="2701"/>
    <p:text>MMm, skase om jag kan lösa det..</p:text>
    <p:extLst>
      <p:ext uri="{C676402C-5697-4E1C-873F-D02D1690AC5C}">
        <p15:threadingInfo xmlns:p15="http://schemas.microsoft.com/office/powerpoint/2012/main" timeZoneBias="-60">
          <p15:parentCm authorId="1" idx="27"/>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3-03T10:35:32.192" idx="28">
    <p:pos x="5453" y="365"/>
    <p:text>sving</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03-03T10:40:05.638" idx="34">
    <p:pos x="7334" y="1928"/>
    <p:text>filmen går ej att spela upp</p:text>
    <p:extLst>
      <p:ext uri="{C676402C-5697-4E1C-873F-D02D1690AC5C}">
        <p15:threadingInfo xmlns:p15="http://schemas.microsoft.com/office/powerpoint/2012/main" timeZoneBias="-60"/>
      </p:ext>
    </p:extLst>
  </p:cm>
  <p:cm authorId="2" dt="2022-03-03T12:01:45.054" idx="8">
    <p:pos x="7334" y="2024"/>
    <p:text>Sant, den måste ligga i samma mapp som resten av materialet.
Löser det med youtube i det ärdiga materialet.</p:text>
    <p:extLst>
      <p:ext uri="{C676402C-5697-4E1C-873F-D02D1690AC5C}">
        <p15:threadingInfo xmlns:p15="http://schemas.microsoft.com/office/powerpoint/2012/main" timeZoneBias="-60">
          <p15:parentCm authorId="1" idx="34"/>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BDFA7F-3C3A-48A7-A818-809F6D21147C}" type="datetimeFigureOut">
              <a:rPr lang="sv-SE" smtClean="0"/>
              <a:t>2024-10-29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078013-5ED6-4161-B012-E2AD24B24D06}" type="slidenum">
              <a:rPr lang="sv-SE" smtClean="0"/>
              <a:t>‹#›</a:t>
            </a:fld>
            <a:endParaRPr lang="sv-SE"/>
          </a:p>
        </p:txBody>
      </p:sp>
    </p:spTree>
    <p:extLst>
      <p:ext uri="{BB962C8B-B14F-4D97-AF65-F5344CB8AC3E}">
        <p14:creationId xmlns:p14="http://schemas.microsoft.com/office/powerpoint/2010/main" val="4271023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9700" y="768350"/>
            <a:ext cx="6819900" cy="3836988"/>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A9DB9A2-CF3A-4060-8DB5-6845AFE472A8}" type="slidenum">
              <a:rPr lang="sv-SE" smtClean="0"/>
              <a:t>1</a:t>
            </a:fld>
            <a:endParaRPr lang="sv-SE"/>
          </a:p>
        </p:txBody>
      </p:sp>
    </p:spTree>
    <p:extLst>
      <p:ext uri="{BB962C8B-B14F-4D97-AF65-F5344CB8AC3E}">
        <p14:creationId xmlns:p14="http://schemas.microsoft.com/office/powerpoint/2010/main" val="922857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Klotet mot underarmen</a:t>
            </a:r>
            <a:br>
              <a:rPr lang="sv-SE" dirty="0"/>
            </a:br>
            <a:r>
              <a:rPr lang="sv-SE" dirty="0" err="1"/>
              <a:t>Svinglinjen</a:t>
            </a:r>
            <a:r>
              <a:rPr lang="sv-SE" dirty="0"/>
              <a:t> räknas från toppen av </a:t>
            </a:r>
            <a:r>
              <a:rPr lang="sv-SE" dirty="0" err="1"/>
              <a:t>baksvingen</a:t>
            </a:r>
            <a:br>
              <a:rPr lang="sv-SE" dirty="0"/>
            </a:br>
            <a:br>
              <a:rPr lang="sv-SE" dirty="0"/>
            </a:br>
            <a:r>
              <a:rPr lang="sv-SE" dirty="0"/>
              <a:t>Svinga bakåt med vikten i icke </a:t>
            </a:r>
            <a:r>
              <a:rPr lang="sv-SE" dirty="0" err="1"/>
              <a:t>spelarm</a:t>
            </a:r>
            <a:r>
              <a:rPr lang="sv-SE" dirty="0"/>
              <a:t> och svinga framåt med vikten i </a:t>
            </a:r>
            <a:r>
              <a:rPr lang="sv-SE" dirty="0" err="1"/>
              <a:t>spelarmen</a:t>
            </a:r>
            <a:r>
              <a:rPr lang="sv-SE" dirty="0"/>
              <a:t>.</a:t>
            </a:r>
          </a:p>
        </p:txBody>
      </p:sp>
      <p:sp>
        <p:nvSpPr>
          <p:cNvPr id="4" name="Platshållare för bildnummer 3"/>
          <p:cNvSpPr>
            <a:spLocks noGrp="1"/>
          </p:cNvSpPr>
          <p:nvPr>
            <p:ph type="sldNum" sz="quarter" idx="5"/>
          </p:nvPr>
        </p:nvSpPr>
        <p:spPr/>
        <p:txBody>
          <a:bodyPr/>
          <a:lstStyle/>
          <a:p>
            <a:fld id="{86078013-5ED6-4161-B012-E2AD24B24D06}" type="slidenum">
              <a:rPr lang="sv-SE" smtClean="0"/>
              <a:t>12</a:t>
            </a:fld>
            <a:endParaRPr lang="sv-SE"/>
          </a:p>
        </p:txBody>
      </p:sp>
    </p:spTree>
    <p:extLst>
      <p:ext uri="{BB962C8B-B14F-4D97-AF65-F5344CB8AC3E}">
        <p14:creationId xmlns:p14="http://schemas.microsoft.com/office/powerpoint/2010/main" val="2788776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Endast introduktion på denna nivå.</a:t>
            </a:r>
            <a:br>
              <a:rPr lang="sv-SE" dirty="0"/>
            </a:br>
            <a:br>
              <a:rPr lang="sv-SE" dirty="0"/>
            </a:br>
            <a:r>
              <a:rPr lang="sv-SE" dirty="0"/>
              <a:t>Att lägga ut skor på en ansats enligt stegmönstret har jag uppfattat som ett effektivt sätt att nå fram.</a:t>
            </a:r>
            <a:br>
              <a:rPr lang="sv-SE" dirty="0"/>
            </a:br>
            <a:r>
              <a:rPr lang="sv-SE" dirty="0"/>
              <a:t>Kom ihåg att poängtera att det är balans man skapar genom att sätta fötterna i detta mönster.</a:t>
            </a:r>
            <a:br>
              <a:rPr lang="sv-SE" dirty="0"/>
            </a:br>
            <a:br>
              <a:rPr lang="sv-SE" dirty="0"/>
            </a:br>
            <a:r>
              <a:rPr lang="sv-SE" dirty="0"/>
              <a:t>Svingen bör vara under huvudet under både bak och framåtsving.</a:t>
            </a:r>
          </a:p>
        </p:txBody>
      </p:sp>
      <p:sp>
        <p:nvSpPr>
          <p:cNvPr id="4" name="Platshållare för bildnummer 3"/>
          <p:cNvSpPr>
            <a:spLocks noGrp="1"/>
          </p:cNvSpPr>
          <p:nvPr>
            <p:ph type="sldNum" sz="quarter" idx="5"/>
          </p:nvPr>
        </p:nvSpPr>
        <p:spPr/>
        <p:txBody>
          <a:bodyPr/>
          <a:lstStyle/>
          <a:p>
            <a:fld id="{86078013-5ED6-4161-B012-E2AD24B24D06}" type="slidenum">
              <a:rPr lang="sv-SE" smtClean="0"/>
              <a:t>13</a:t>
            </a:fld>
            <a:endParaRPr lang="sv-SE"/>
          </a:p>
        </p:txBody>
      </p:sp>
    </p:spTree>
    <p:extLst>
      <p:ext uri="{BB962C8B-B14F-4D97-AF65-F5344CB8AC3E}">
        <p14:creationId xmlns:p14="http://schemas.microsoft.com/office/powerpoint/2010/main" val="728331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Repetition av Lektion #1 &amp; 2</a:t>
            </a:r>
            <a:br>
              <a:rPr lang="sv-SE" dirty="0"/>
            </a:br>
            <a:r>
              <a:rPr lang="sv-SE" dirty="0"/>
              <a:t>samt progression genom att lägga till släpprörelsen</a:t>
            </a:r>
            <a:br>
              <a:rPr lang="sv-SE" dirty="0"/>
            </a:br>
            <a:br>
              <a:rPr lang="sv-SE" dirty="0"/>
            </a:br>
            <a:r>
              <a:rPr lang="sv-SE" dirty="0"/>
              <a:t>Släppövning från övertrampslinjen, ett steg, tre steg och sedan full ansats.</a:t>
            </a:r>
          </a:p>
        </p:txBody>
      </p:sp>
      <p:sp>
        <p:nvSpPr>
          <p:cNvPr id="4" name="Platshållare för bildnummer 3"/>
          <p:cNvSpPr>
            <a:spLocks noGrp="1"/>
          </p:cNvSpPr>
          <p:nvPr>
            <p:ph type="sldNum" sz="quarter" idx="5"/>
          </p:nvPr>
        </p:nvSpPr>
        <p:spPr/>
        <p:txBody>
          <a:bodyPr/>
          <a:lstStyle/>
          <a:p>
            <a:fld id="{86078013-5ED6-4161-B012-E2AD24B24D06}" type="slidenum">
              <a:rPr lang="sv-SE" smtClean="0"/>
              <a:t>14</a:t>
            </a:fld>
            <a:endParaRPr lang="sv-SE"/>
          </a:p>
        </p:txBody>
      </p:sp>
    </p:spTree>
    <p:extLst>
      <p:ext uri="{BB962C8B-B14F-4D97-AF65-F5344CB8AC3E}">
        <p14:creationId xmlns:p14="http://schemas.microsoft.com/office/powerpoint/2010/main" val="1260271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EBF övningar.</a:t>
            </a:r>
            <a:br>
              <a:rPr lang="sv-SE" dirty="0"/>
            </a:br>
            <a:br>
              <a:rPr lang="sv-SE" dirty="0"/>
            </a:br>
            <a:r>
              <a:rPr lang="sv-SE" dirty="0"/>
              <a:t>Börja med kort sving och lätt klot.</a:t>
            </a:r>
            <a:br>
              <a:rPr lang="sv-SE" dirty="0"/>
            </a:br>
            <a:r>
              <a:rPr lang="sv-SE" dirty="0"/>
              <a:t>Stegra vartefter deltagaren utvecklas.</a:t>
            </a:r>
          </a:p>
        </p:txBody>
      </p:sp>
      <p:sp>
        <p:nvSpPr>
          <p:cNvPr id="4" name="Platshållare för bildnummer 3"/>
          <p:cNvSpPr>
            <a:spLocks noGrp="1"/>
          </p:cNvSpPr>
          <p:nvPr>
            <p:ph type="sldNum" sz="quarter" idx="5"/>
          </p:nvPr>
        </p:nvSpPr>
        <p:spPr/>
        <p:txBody>
          <a:bodyPr/>
          <a:lstStyle/>
          <a:p>
            <a:fld id="{86078013-5ED6-4161-B012-E2AD24B24D06}" type="slidenum">
              <a:rPr lang="sv-SE" smtClean="0"/>
              <a:t>15</a:t>
            </a:fld>
            <a:endParaRPr lang="sv-SE"/>
          </a:p>
        </p:txBody>
      </p:sp>
    </p:spTree>
    <p:extLst>
      <p:ext uri="{BB962C8B-B14F-4D97-AF65-F5344CB8AC3E}">
        <p14:creationId xmlns:p14="http://schemas.microsoft.com/office/powerpoint/2010/main" val="1360713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att spela sporten Bowling så behöver man en viss förståelse för hur banan är uppbyggd vad det gäller mått.</a:t>
            </a:r>
            <a:br>
              <a:rPr lang="sv-SE" dirty="0"/>
            </a:br>
            <a:r>
              <a:rPr lang="sv-SE" dirty="0"/>
              <a:t>Detta för att kunna räkna ut vart jag ska stå och vart jag ska sikta för att klotet ska hamna där jag planerat.</a:t>
            </a:r>
            <a:br>
              <a:rPr lang="sv-SE" dirty="0"/>
            </a:br>
            <a:br>
              <a:rPr lang="sv-SE" dirty="0"/>
            </a:br>
            <a:br>
              <a:rPr lang="sv-SE" dirty="0"/>
            </a:br>
            <a:r>
              <a:rPr lang="sv-SE" dirty="0"/>
              <a:t>Informationen finns på varje </a:t>
            </a:r>
            <a:r>
              <a:rPr lang="sv-SE" dirty="0" err="1"/>
              <a:t>slide</a:t>
            </a:r>
            <a:r>
              <a:rPr lang="sv-SE" dirty="0"/>
              <a:t>, invänta frågor hellre än att bli långrandig.</a:t>
            </a:r>
            <a:br>
              <a:rPr lang="sv-SE" dirty="0"/>
            </a:br>
            <a:r>
              <a:rPr lang="sv-SE" dirty="0"/>
              <a:t>Frågorna kommer när de får bowla.</a:t>
            </a:r>
            <a:br>
              <a:rPr lang="sv-SE" dirty="0"/>
            </a:br>
            <a:br>
              <a:rPr lang="sv-SE" dirty="0"/>
            </a:br>
            <a:r>
              <a:rPr lang="sv-SE" dirty="0"/>
              <a:t>VIKTIGT!!</a:t>
            </a:r>
            <a:br>
              <a:rPr lang="sv-SE" dirty="0"/>
            </a:br>
            <a:r>
              <a:rPr lang="sv-SE" dirty="0"/>
              <a:t>Det är olja efter övertrampslinjen, därför är det stor halkrisk där!!</a:t>
            </a:r>
            <a:br>
              <a:rPr lang="sv-SE" dirty="0"/>
            </a:br>
            <a:endParaRPr lang="sv-SE" dirty="0"/>
          </a:p>
        </p:txBody>
      </p:sp>
      <p:sp>
        <p:nvSpPr>
          <p:cNvPr id="4" name="Platshållare för bildnummer 3"/>
          <p:cNvSpPr>
            <a:spLocks noGrp="1"/>
          </p:cNvSpPr>
          <p:nvPr>
            <p:ph type="sldNum" sz="quarter" idx="5"/>
          </p:nvPr>
        </p:nvSpPr>
        <p:spPr/>
        <p:txBody>
          <a:bodyPr/>
          <a:lstStyle/>
          <a:p>
            <a:fld id="{86078013-5ED6-4161-B012-E2AD24B24D06}" type="slidenum">
              <a:rPr lang="sv-SE" smtClean="0"/>
              <a:t>16</a:t>
            </a:fld>
            <a:endParaRPr lang="sv-SE"/>
          </a:p>
        </p:txBody>
      </p:sp>
    </p:spTree>
    <p:extLst>
      <p:ext uri="{BB962C8B-B14F-4D97-AF65-F5344CB8AC3E}">
        <p14:creationId xmlns:p14="http://schemas.microsoft.com/office/powerpoint/2010/main" val="1399326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Svinglinjen</a:t>
            </a:r>
            <a:r>
              <a:rPr lang="sv-SE" dirty="0"/>
              <a:t> är klotets färd från att du startar ansatsen till att du släppt klotet.</a:t>
            </a:r>
            <a:br>
              <a:rPr lang="sv-SE" dirty="0"/>
            </a:br>
            <a:r>
              <a:rPr lang="sv-SE" dirty="0"/>
              <a:t>Detta bör överensstämma med den planerade spellinjen för bästa precision.</a:t>
            </a:r>
            <a:br>
              <a:rPr lang="sv-SE" dirty="0"/>
            </a:br>
            <a:br>
              <a:rPr lang="sv-SE" dirty="0"/>
            </a:br>
            <a:r>
              <a:rPr lang="sv-SE" dirty="0"/>
              <a:t>För att kunna analysera dina slag bör du veta vart du ställer fötterna varje gång och vart du siktar.</a:t>
            </a:r>
          </a:p>
        </p:txBody>
      </p:sp>
      <p:sp>
        <p:nvSpPr>
          <p:cNvPr id="4" name="Platshållare för bildnummer 3"/>
          <p:cNvSpPr>
            <a:spLocks noGrp="1"/>
          </p:cNvSpPr>
          <p:nvPr>
            <p:ph type="sldNum" sz="quarter" idx="5"/>
          </p:nvPr>
        </p:nvSpPr>
        <p:spPr/>
        <p:txBody>
          <a:bodyPr/>
          <a:lstStyle/>
          <a:p>
            <a:fld id="{86078013-5ED6-4161-B012-E2AD24B24D06}" type="slidenum">
              <a:rPr lang="sv-SE" smtClean="0"/>
              <a:t>22</a:t>
            </a:fld>
            <a:endParaRPr lang="sv-SE"/>
          </a:p>
        </p:txBody>
      </p:sp>
    </p:spTree>
    <p:extLst>
      <p:ext uri="{BB962C8B-B14F-4D97-AF65-F5344CB8AC3E}">
        <p14:creationId xmlns:p14="http://schemas.microsoft.com/office/powerpoint/2010/main" val="2028578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Olja efter ÖT = skaderisk!</a:t>
            </a:r>
          </a:p>
        </p:txBody>
      </p:sp>
      <p:sp>
        <p:nvSpPr>
          <p:cNvPr id="4" name="Platshållare för bildnummer 3"/>
          <p:cNvSpPr>
            <a:spLocks noGrp="1"/>
          </p:cNvSpPr>
          <p:nvPr>
            <p:ph type="sldNum" sz="quarter" idx="5"/>
          </p:nvPr>
        </p:nvSpPr>
        <p:spPr/>
        <p:txBody>
          <a:bodyPr/>
          <a:lstStyle/>
          <a:p>
            <a:fld id="{86078013-5ED6-4161-B012-E2AD24B24D06}" type="slidenum">
              <a:rPr lang="sv-SE" smtClean="0"/>
              <a:t>25</a:t>
            </a:fld>
            <a:endParaRPr lang="sv-SE"/>
          </a:p>
        </p:txBody>
      </p:sp>
    </p:spTree>
    <p:extLst>
      <p:ext uri="{BB962C8B-B14F-4D97-AF65-F5344CB8AC3E}">
        <p14:creationId xmlns:p14="http://schemas.microsoft.com/office/powerpoint/2010/main" val="3192719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Håll det på så enkel nivå som möjligt (låt deltagaren fråga)</a:t>
            </a:r>
            <a:br>
              <a:rPr lang="sv-SE" dirty="0"/>
            </a:br>
            <a:br>
              <a:rPr lang="sv-SE" dirty="0"/>
            </a:br>
            <a:r>
              <a:rPr lang="sv-SE" dirty="0"/>
              <a:t>Starta med att hitta vart hen behöver stå för att träffa 4:e pil och kägla ett samtidigt.</a:t>
            </a:r>
            <a:br>
              <a:rPr lang="sv-SE" dirty="0"/>
            </a:br>
            <a:r>
              <a:rPr lang="sv-SE" dirty="0"/>
              <a:t>Sikta på 4:e pil (Mitten) och flytta fötterna diagonalt efter schemat 3-7-10 (från främre prickraden.</a:t>
            </a:r>
            <a:br>
              <a:rPr lang="sv-SE" dirty="0"/>
            </a:br>
            <a:br>
              <a:rPr lang="sv-SE" dirty="0"/>
            </a:br>
            <a:r>
              <a:rPr lang="sv-SE" dirty="0"/>
              <a:t>Viktigt är att linjera (rikta hela kroppen) mot käglan hen vill träffa.</a:t>
            </a:r>
          </a:p>
        </p:txBody>
      </p:sp>
      <p:sp>
        <p:nvSpPr>
          <p:cNvPr id="4" name="Platshållare för bildnummer 3"/>
          <p:cNvSpPr>
            <a:spLocks noGrp="1"/>
          </p:cNvSpPr>
          <p:nvPr>
            <p:ph type="sldNum" sz="quarter" idx="5"/>
          </p:nvPr>
        </p:nvSpPr>
        <p:spPr/>
        <p:txBody>
          <a:bodyPr/>
          <a:lstStyle/>
          <a:p>
            <a:fld id="{86078013-5ED6-4161-B012-E2AD24B24D06}" type="slidenum">
              <a:rPr lang="sv-SE" smtClean="0"/>
              <a:t>28</a:t>
            </a:fld>
            <a:endParaRPr lang="sv-SE"/>
          </a:p>
        </p:txBody>
      </p:sp>
    </p:spTree>
    <p:extLst>
      <p:ext uri="{BB962C8B-B14F-4D97-AF65-F5344CB8AC3E}">
        <p14:creationId xmlns:p14="http://schemas.microsoft.com/office/powerpoint/2010/main" val="4093320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Bilden är självförklarande</a:t>
            </a:r>
          </a:p>
        </p:txBody>
      </p:sp>
      <p:sp>
        <p:nvSpPr>
          <p:cNvPr id="4" name="Platshållare för bildnummer 3"/>
          <p:cNvSpPr>
            <a:spLocks noGrp="1"/>
          </p:cNvSpPr>
          <p:nvPr>
            <p:ph type="sldNum" sz="quarter" idx="5"/>
          </p:nvPr>
        </p:nvSpPr>
        <p:spPr/>
        <p:txBody>
          <a:bodyPr/>
          <a:lstStyle/>
          <a:p>
            <a:fld id="{86078013-5ED6-4161-B012-E2AD24B24D06}" type="slidenum">
              <a:rPr lang="sv-SE" smtClean="0"/>
              <a:t>29</a:t>
            </a:fld>
            <a:endParaRPr lang="sv-SE"/>
          </a:p>
        </p:txBody>
      </p:sp>
    </p:spTree>
    <p:extLst>
      <p:ext uri="{BB962C8B-B14F-4D97-AF65-F5344CB8AC3E}">
        <p14:creationId xmlns:p14="http://schemas.microsoft.com/office/powerpoint/2010/main" val="195793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Introduktion</a:t>
            </a:r>
            <a:br>
              <a:rPr lang="sv-SE" dirty="0"/>
            </a:br>
            <a:br>
              <a:rPr lang="sv-SE" dirty="0"/>
            </a:br>
            <a:r>
              <a:rPr lang="sv-SE" dirty="0"/>
              <a:t>Skriv ut exempel (tex detta) och låt dem titta på när de inte bowlar.</a:t>
            </a:r>
          </a:p>
        </p:txBody>
      </p:sp>
      <p:sp>
        <p:nvSpPr>
          <p:cNvPr id="4" name="Platshållare för bildnummer 3"/>
          <p:cNvSpPr>
            <a:spLocks noGrp="1"/>
          </p:cNvSpPr>
          <p:nvPr>
            <p:ph type="sldNum" sz="quarter" idx="5"/>
          </p:nvPr>
        </p:nvSpPr>
        <p:spPr/>
        <p:txBody>
          <a:bodyPr/>
          <a:lstStyle/>
          <a:p>
            <a:fld id="{86078013-5ED6-4161-B012-E2AD24B24D06}" type="slidenum">
              <a:rPr lang="sv-SE" smtClean="0"/>
              <a:t>30</a:t>
            </a:fld>
            <a:endParaRPr lang="sv-SE"/>
          </a:p>
        </p:txBody>
      </p:sp>
    </p:spTree>
    <p:extLst>
      <p:ext uri="{BB962C8B-B14F-4D97-AF65-F5344CB8AC3E}">
        <p14:creationId xmlns:p14="http://schemas.microsoft.com/office/powerpoint/2010/main" val="1062792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Att genomföra den teoretiska GRUNDUTBILDNING är en mycket bra förkunskap.</a:t>
            </a:r>
          </a:p>
        </p:txBody>
      </p:sp>
      <p:sp>
        <p:nvSpPr>
          <p:cNvPr id="4" name="Platshållare för bildnummer 3"/>
          <p:cNvSpPr>
            <a:spLocks noGrp="1"/>
          </p:cNvSpPr>
          <p:nvPr>
            <p:ph type="sldNum" sz="quarter" idx="5"/>
          </p:nvPr>
        </p:nvSpPr>
        <p:spPr/>
        <p:txBody>
          <a:bodyPr/>
          <a:lstStyle/>
          <a:p>
            <a:fld id="{86078013-5ED6-4161-B012-E2AD24B24D06}" type="slidenum">
              <a:rPr lang="sv-SE" smtClean="0"/>
              <a:t>2</a:t>
            </a:fld>
            <a:endParaRPr lang="sv-SE"/>
          </a:p>
        </p:txBody>
      </p:sp>
    </p:spTree>
    <p:extLst>
      <p:ext uri="{BB962C8B-B14F-4D97-AF65-F5344CB8AC3E}">
        <p14:creationId xmlns:p14="http://schemas.microsoft.com/office/powerpoint/2010/main" val="1905302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Information om vilka tävlingsformer som är vanligast.</a:t>
            </a:r>
          </a:p>
        </p:txBody>
      </p:sp>
      <p:sp>
        <p:nvSpPr>
          <p:cNvPr id="4" name="Platshållare för bildnummer 3"/>
          <p:cNvSpPr>
            <a:spLocks noGrp="1"/>
          </p:cNvSpPr>
          <p:nvPr>
            <p:ph type="sldNum" sz="quarter" idx="5"/>
          </p:nvPr>
        </p:nvSpPr>
        <p:spPr/>
        <p:txBody>
          <a:bodyPr/>
          <a:lstStyle/>
          <a:p>
            <a:fld id="{86078013-5ED6-4161-B012-E2AD24B24D06}" type="slidenum">
              <a:rPr lang="sv-SE" smtClean="0"/>
              <a:t>31</a:t>
            </a:fld>
            <a:endParaRPr lang="sv-SE"/>
          </a:p>
        </p:txBody>
      </p:sp>
    </p:spTree>
    <p:extLst>
      <p:ext uri="{BB962C8B-B14F-4D97-AF65-F5344CB8AC3E}">
        <p14:creationId xmlns:p14="http://schemas.microsoft.com/office/powerpoint/2010/main" val="4097974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Självförklarande.</a:t>
            </a:r>
            <a:br>
              <a:rPr lang="sv-SE" dirty="0"/>
            </a:br>
            <a:br>
              <a:rPr lang="sv-SE" dirty="0"/>
            </a:br>
            <a:r>
              <a:rPr lang="sv-SE" dirty="0"/>
              <a:t>Kom med egna kompletterande ord.</a:t>
            </a:r>
          </a:p>
        </p:txBody>
      </p:sp>
      <p:sp>
        <p:nvSpPr>
          <p:cNvPr id="4" name="Platshållare för bildnummer 3"/>
          <p:cNvSpPr>
            <a:spLocks noGrp="1"/>
          </p:cNvSpPr>
          <p:nvPr>
            <p:ph type="sldNum" sz="quarter" idx="5"/>
          </p:nvPr>
        </p:nvSpPr>
        <p:spPr/>
        <p:txBody>
          <a:bodyPr/>
          <a:lstStyle/>
          <a:p>
            <a:fld id="{86078013-5ED6-4161-B012-E2AD24B24D06}" type="slidenum">
              <a:rPr lang="sv-SE" smtClean="0"/>
              <a:t>32</a:t>
            </a:fld>
            <a:endParaRPr lang="sv-SE"/>
          </a:p>
        </p:txBody>
      </p:sp>
    </p:spTree>
    <p:extLst>
      <p:ext uri="{BB962C8B-B14F-4D97-AF65-F5344CB8AC3E}">
        <p14:creationId xmlns:p14="http://schemas.microsoft.com/office/powerpoint/2010/main" val="2457912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licensierade rekommenderas att ta kursen i länken.</a:t>
            </a:r>
          </a:p>
        </p:txBody>
      </p:sp>
      <p:sp>
        <p:nvSpPr>
          <p:cNvPr id="4" name="Platshållare för bildnummer 3"/>
          <p:cNvSpPr>
            <a:spLocks noGrp="1"/>
          </p:cNvSpPr>
          <p:nvPr>
            <p:ph type="sldNum" sz="quarter" idx="5"/>
          </p:nvPr>
        </p:nvSpPr>
        <p:spPr/>
        <p:txBody>
          <a:bodyPr/>
          <a:lstStyle/>
          <a:p>
            <a:fld id="{86078013-5ED6-4161-B012-E2AD24B24D06}" type="slidenum">
              <a:rPr lang="sv-SE" smtClean="0"/>
              <a:t>33</a:t>
            </a:fld>
            <a:endParaRPr lang="sv-SE"/>
          </a:p>
        </p:txBody>
      </p:sp>
    </p:spTree>
    <p:extLst>
      <p:ext uri="{BB962C8B-B14F-4D97-AF65-F5344CB8AC3E}">
        <p14:creationId xmlns:p14="http://schemas.microsoft.com/office/powerpoint/2010/main" val="1061032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Var noga med att informera om verksamheten lokalt och lämna gärna ut kontaktuppgifter till klubbarna i den/de lokala hallarna.</a:t>
            </a:r>
          </a:p>
        </p:txBody>
      </p:sp>
      <p:sp>
        <p:nvSpPr>
          <p:cNvPr id="4" name="Platshållare för bildnummer 3"/>
          <p:cNvSpPr>
            <a:spLocks noGrp="1"/>
          </p:cNvSpPr>
          <p:nvPr>
            <p:ph type="sldNum" sz="quarter" idx="5"/>
          </p:nvPr>
        </p:nvSpPr>
        <p:spPr/>
        <p:txBody>
          <a:bodyPr/>
          <a:lstStyle/>
          <a:p>
            <a:fld id="{86078013-5ED6-4161-B012-E2AD24B24D06}" type="slidenum">
              <a:rPr lang="sv-SE" smtClean="0"/>
              <a:t>34</a:t>
            </a:fld>
            <a:endParaRPr lang="sv-SE"/>
          </a:p>
        </p:txBody>
      </p:sp>
    </p:spTree>
    <p:extLst>
      <p:ext uri="{BB962C8B-B14F-4D97-AF65-F5344CB8AC3E}">
        <p14:creationId xmlns:p14="http://schemas.microsoft.com/office/powerpoint/2010/main" val="2731931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r>
              <a:rPr lang="sv-SE" dirty="0"/>
              <a:t>Visa skor och hur tanken med Glidsula och Bromsklack fungerar</a:t>
            </a:r>
          </a:p>
          <a:p>
            <a:pPr marL="228600" indent="-228600">
              <a:buAutoNum type="arabicPeriod"/>
            </a:pPr>
            <a:r>
              <a:rPr lang="sv-SE" dirty="0"/>
              <a:t>Visa hur vikt och passform på klotet bör vara</a:t>
            </a:r>
          </a:p>
          <a:p>
            <a:pPr marL="228600" indent="-228600">
              <a:buAutoNum type="arabicPeriod"/>
            </a:pPr>
            <a:endParaRPr lang="sv-SE" dirty="0"/>
          </a:p>
          <a:p>
            <a:pPr marL="0" indent="0">
              <a:buNone/>
            </a:pPr>
            <a:r>
              <a:rPr lang="sv-SE" dirty="0"/>
              <a:t>Visa ÖVNINGAR EBF Level 1 (TUG)</a:t>
            </a:r>
          </a:p>
          <a:p>
            <a:pPr marL="228600" indent="-228600">
              <a:buAutoNum type="arabicPeriod"/>
            </a:pPr>
            <a:endParaRPr lang="sv-SE" dirty="0"/>
          </a:p>
          <a:p>
            <a:pPr marL="228600" indent="-228600">
              <a:buAutoNum type="arabicPeriod"/>
            </a:pPr>
            <a:r>
              <a:rPr lang="sv-SE" dirty="0" err="1"/>
              <a:t>Svingövning</a:t>
            </a:r>
            <a:r>
              <a:rPr lang="sv-SE" dirty="0"/>
              <a:t> – Mekanik, Stillastående</a:t>
            </a:r>
            <a:br>
              <a:rPr lang="sv-SE" dirty="0"/>
            </a:br>
            <a:r>
              <a:rPr lang="sv-SE" dirty="0" err="1"/>
              <a:t>Svingövning</a:t>
            </a:r>
            <a:r>
              <a:rPr lang="sv-SE" dirty="0"/>
              <a:t> – Riktning, Slutposition samt sista steget</a:t>
            </a:r>
            <a:br>
              <a:rPr lang="sv-SE" dirty="0"/>
            </a:br>
            <a:r>
              <a:rPr lang="sv-SE" dirty="0" err="1"/>
              <a:t>Timingövning</a:t>
            </a:r>
            <a:r>
              <a:rPr lang="sv-SE" dirty="0"/>
              <a:t> – Sista steget ”Klot – Fot”</a:t>
            </a:r>
            <a:br>
              <a:rPr lang="sv-SE" dirty="0"/>
            </a:br>
            <a:r>
              <a:rPr lang="sv-SE" dirty="0"/>
              <a:t>3-4-5 fokus på </a:t>
            </a:r>
            <a:r>
              <a:rPr lang="sv-SE" dirty="0" err="1"/>
              <a:t>Svinglinje</a:t>
            </a:r>
            <a:r>
              <a:rPr lang="sv-SE" dirty="0"/>
              <a:t> + individuell utveckling</a:t>
            </a:r>
            <a:br>
              <a:rPr lang="sv-SE" dirty="0"/>
            </a:br>
            <a:br>
              <a:rPr lang="sv-SE" dirty="0"/>
            </a:br>
            <a:r>
              <a:rPr lang="sv-SE" dirty="0"/>
              <a:t>Fortsättning i Lektion #2</a:t>
            </a:r>
          </a:p>
        </p:txBody>
      </p:sp>
      <p:sp>
        <p:nvSpPr>
          <p:cNvPr id="4" name="Platshållare för bildnummer 3"/>
          <p:cNvSpPr>
            <a:spLocks noGrp="1"/>
          </p:cNvSpPr>
          <p:nvPr>
            <p:ph type="sldNum" sz="quarter" idx="5"/>
          </p:nvPr>
        </p:nvSpPr>
        <p:spPr/>
        <p:txBody>
          <a:bodyPr/>
          <a:lstStyle/>
          <a:p>
            <a:fld id="{86078013-5ED6-4161-B012-E2AD24B24D06}" type="slidenum">
              <a:rPr lang="sv-SE" smtClean="0"/>
              <a:t>4</a:t>
            </a:fld>
            <a:endParaRPr lang="sv-SE"/>
          </a:p>
        </p:txBody>
      </p:sp>
    </p:spTree>
    <p:extLst>
      <p:ext uri="{BB962C8B-B14F-4D97-AF65-F5344CB8AC3E}">
        <p14:creationId xmlns:p14="http://schemas.microsoft.com/office/powerpoint/2010/main" val="1485577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Informera kort om KG och Pund.</a:t>
            </a:r>
            <a:br>
              <a:rPr lang="sv-SE" dirty="0"/>
            </a:br>
            <a:r>
              <a:rPr lang="sv-SE" dirty="0"/>
              <a:t>Vad passar vem? Se nästa </a:t>
            </a:r>
            <a:r>
              <a:rPr lang="sv-SE" dirty="0" err="1"/>
              <a:t>slide</a:t>
            </a:r>
            <a:r>
              <a:rPr lang="sv-SE" dirty="0"/>
              <a:t>..</a:t>
            </a:r>
          </a:p>
        </p:txBody>
      </p:sp>
      <p:sp>
        <p:nvSpPr>
          <p:cNvPr id="4" name="Platshållare för bildnummer 3"/>
          <p:cNvSpPr>
            <a:spLocks noGrp="1"/>
          </p:cNvSpPr>
          <p:nvPr>
            <p:ph type="sldNum" sz="quarter" idx="5"/>
          </p:nvPr>
        </p:nvSpPr>
        <p:spPr/>
        <p:txBody>
          <a:bodyPr/>
          <a:lstStyle/>
          <a:p>
            <a:fld id="{86078013-5ED6-4161-B012-E2AD24B24D06}" type="slidenum">
              <a:rPr lang="sv-SE" smtClean="0"/>
              <a:t>6</a:t>
            </a:fld>
            <a:endParaRPr lang="sv-SE"/>
          </a:p>
        </p:txBody>
      </p:sp>
    </p:spTree>
    <p:extLst>
      <p:ext uri="{BB962C8B-B14F-4D97-AF65-F5344CB8AC3E}">
        <p14:creationId xmlns:p14="http://schemas.microsoft.com/office/powerpoint/2010/main" val="2135210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Instruktioner i texten..</a:t>
            </a:r>
            <a:br>
              <a:rPr lang="sv-SE" dirty="0"/>
            </a:br>
            <a:br>
              <a:rPr lang="sv-SE" dirty="0"/>
            </a:br>
            <a:r>
              <a:rPr lang="sv-SE" dirty="0"/>
              <a:t>Läs på innan så du slipper läsa innantill, du behöver inte säga exakt det som står i texten..</a:t>
            </a:r>
          </a:p>
        </p:txBody>
      </p:sp>
      <p:sp>
        <p:nvSpPr>
          <p:cNvPr id="4" name="Platshållare för bildnummer 3"/>
          <p:cNvSpPr>
            <a:spLocks noGrp="1"/>
          </p:cNvSpPr>
          <p:nvPr>
            <p:ph type="sldNum" sz="quarter" idx="5"/>
          </p:nvPr>
        </p:nvSpPr>
        <p:spPr/>
        <p:txBody>
          <a:bodyPr/>
          <a:lstStyle/>
          <a:p>
            <a:fld id="{86078013-5ED6-4161-B012-E2AD24B24D06}" type="slidenum">
              <a:rPr lang="sv-SE" smtClean="0"/>
              <a:t>7</a:t>
            </a:fld>
            <a:endParaRPr lang="sv-SE"/>
          </a:p>
        </p:txBody>
      </p:sp>
    </p:spTree>
    <p:extLst>
      <p:ext uri="{BB962C8B-B14F-4D97-AF65-F5344CB8AC3E}">
        <p14:creationId xmlns:p14="http://schemas.microsoft.com/office/powerpoint/2010/main" val="3921066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 upp en kägla och låt deltagarna känna på den.</a:t>
            </a:r>
          </a:p>
        </p:txBody>
      </p:sp>
      <p:sp>
        <p:nvSpPr>
          <p:cNvPr id="4" name="Platshållare för bildnummer 3"/>
          <p:cNvSpPr>
            <a:spLocks noGrp="1"/>
          </p:cNvSpPr>
          <p:nvPr>
            <p:ph type="sldNum" sz="quarter" idx="5"/>
          </p:nvPr>
        </p:nvSpPr>
        <p:spPr/>
        <p:txBody>
          <a:bodyPr/>
          <a:lstStyle/>
          <a:p>
            <a:fld id="{86078013-5ED6-4161-B012-E2AD24B24D06}" type="slidenum">
              <a:rPr lang="sv-SE" smtClean="0"/>
              <a:t>8</a:t>
            </a:fld>
            <a:endParaRPr lang="sv-SE"/>
          </a:p>
        </p:txBody>
      </p:sp>
    </p:spTree>
    <p:extLst>
      <p:ext uri="{BB962C8B-B14F-4D97-AF65-F5344CB8AC3E}">
        <p14:creationId xmlns:p14="http://schemas.microsoft.com/office/powerpoint/2010/main" val="3231559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Fortsättning från Lektion #1</a:t>
            </a:r>
            <a:br>
              <a:rPr lang="sv-SE" dirty="0"/>
            </a:br>
            <a:br>
              <a:rPr lang="sv-SE" dirty="0"/>
            </a:br>
            <a:br>
              <a:rPr lang="sv-SE" dirty="0"/>
            </a:br>
            <a:r>
              <a:rPr lang="sv-SE" dirty="0"/>
              <a:t>Visa ÖVNINGAR EBF Level 1 (TUG)</a:t>
            </a:r>
            <a:br>
              <a:rPr lang="sv-SE" dirty="0"/>
            </a:br>
            <a:r>
              <a:rPr lang="sv-SE" dirty="0"/>
              <a:t>Repetition:</a:t>
            </a:r>
            <a:br>
              <a:rPr lang="sv-SE" dirty="0"/>
            </a:br>
            <a:r>
              <a:rPr lang="sv-SE" dirty="0" err="1"/>
              <a:t>Svingövning</a:t>
            </a:r>
            <a:r>
              <a:rPr lang="sv-SE" dirty="0"/>
              <a:t> – Mekanik, Stillastående</a:t>
            </a:r>
            <a:br>
              <a:rPr lang="sv-SE" dirty="0"/>
            </a:br>
            <a:r>
              <a:rPr lang="sv-SE" dirty="0" err="1"/>
              <a:t>Svingövning</a:t>
            </a:r>
            <a:r>
              <a:rPr lang="sv-SE" dirty="0"/>
              <a:t> – Riktning, Slutposition samt sista steget</a:t>
            </a:r>
            <a:br>
              <a:rPr lang="sv-SE" dirty="0"/>
            </a:br>
            <a:r>
              <a:rPr lang="sv-SE" dirty="0" err="1"/>
              <a:t>Timingövning</a:t>
            </a:r>
            <a:r>
              <a:rPr lang="sv-SE" dirty="0"/>
              <a:t> – Sista steget ”Klot – Fot”</a:t>
            </a:r>
            <a:br>
              <a:rPr lang="sv-SE" dirty="0"/>
            </a:br>
            <a:br>
              <a:rPr lang="sv-SE" dirty="0"/>
            </a:br>
            <a:br>
              <a:rPr lang="sv-SE" dirty="0"/>
            </a:br>
            <a:r>
              <a:rPr lang="sv-SE" dirty="0"/>
              <a:t>VIDARE:</a:t>
            </a:r>
            <a:br>
              <a:rPr lang="sv-SE" dirty="0"/>
            </a:br>
            <a:r>
              <a:rPr lang="sv-SE" dirty="0"/>
              <a:t>1-2-3 fokus på Sving + individuell utveckling</a:t>
            </a:r>
            <a:br>
              <a:rPr lang="sv-SE" dirty="0"/>
            </a:br>
            <a:r>
              <a:rPr lang="sv-SE" dirty="0"/>
              <a:t>3-4-5 fokus på </a:t>
            </a:r>
            <a:r>
              <a:rPr lang="sv-SE" dirty="0" err="1"/>
              <a:t>Svinglinje</a:t>
            </a:r>
            <a:r>
              <a:rPr lang="sv-SE" dirty="0"/>
              <a:t> + individuell utveckling</a:t>
            </a:r>
            <a:br>
              <a:rPr lang="sv-SE" dirty="0"/>
            </a:br>
            <a:br>
              <a:rPr lang="sv-SE" dirty="0"/>
            </a:br>
            <a:r>
              <a:rPr lang="sv-SE" dirty="0"/>
              <a:t>Jag tänker främst timing när Svingen är ok.</a:t>
            </a:r>
            <a:br>
              <a:rPr lang="sv-SE" dirty="0"/>
            </a:br>
            <a:br>
              <a:rPr lang="sv-SE" dirty="0"/>
            </a:br>
            <a:r>
              <a:rPr lang="sv-SE" dirty="0"/>
              <a:t>KOM IHÅG!!</a:t>
            </a:r>
            <a:br>
              <a:rPr lang="sv-SE" dirty="0"/>
            </a:br>
            <a:br>
              <a:rPr lang="sv-SE" dirty="0"/>
            </a:br>
            <a:r>
              <a:rPr lang="sv-SE" dirty="0"/>
              <a:t>Sving + Timing = SLÄPP</a:t>
            </a:r>
          </a:p>
        </p:txBody>
      </p:sp>
      <p:sp>
        <p:nvSpPr>
          <p:cNvPr id="4" name="Platshållare för bildnummer 3"/>
          <p:cNvSpPr>
            <a:spLocks noGrp="1"/>
          </p:cNvSpPr>
          <p:nvPr>
            <p:ph type="sldNum" sz="quarter" idx="5"/>
          </p:nvPr>
        </p:nvSpPr>
        <p:spPr/>
        <p:txBody>
          <a:bodyPr/>
          <a:lstStyle/>
          <a:p>
            <a:fld id="{86078013-5ED6-4161-B012-E2AD24B24D06}" type="slidenum">
              <a:rPr lang="sv-SE" smtClean="0"/>
              <a:t>9</a:t>
            </a:fld>
            <a:endParaRPr lang="sv-SE"/>
          </a:p>
        </p:txBody>
      </p:sp>
    </p:spTree>
    <p:extLst>
      <p:ext uri="{BB962C8B-B14F-4D97-AF65-F5344CB8AC3E}">
        <p14:creationId xmlns:p14="http://schemas.microsoft.com/office/powerpoint/2010/main" val="3320028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Kom ihåg att alla rörelser är lättare att lära sig med halva tyngden och halva farten i övningarna.</a:t>
            </a:r>
            <a:br>
              <a:rPr lang="sv-SE" dirty="0"/>
            </a:br>
            <a:r>
              <a:rPr lang="sv-SE" dirty="0"/>
              <a:t>Börja lätt och enkelt (</a:t>
            </a:r>
            <a:r>
              <a:rPr lang="sv-SE" dirty="0" err="1"/>
              <a:t>early</a:t>
            </a:r>
            <a:r>
              <a:rPr lang="sv-SE" dirty="0"/>
              <a:t> </a:t>
            </a:r>
            <a:r>
              <a:rPr lang="sv-SE" dirty="0" err="1"/>
              <a:t>success</a:t>
            </a:r>
            <a:r>
              <a:rPr lang="sv-SE" dirty="0"/>
              <a:t>) och öka tyngden och svårighetsgraden när spelaren lyckas med övningen.</a:t>
            </a:r>
          </a:p>
        </p:txBody>
      </p:sp>
      <p:sp>
        <p:nvSpPr>
          <p:cNvPr id="4" name="Platshållare för bildnummer 3"/>
          <p:cNvSpPr>
            <a:spLocks noGrp="1"/>
          </p:cNvSpPr>
          <p:nvPr>
            <p:ph type="sldNum" sz="quarter" idx="5"/>
          </p:nvPr>
        </p:nvSpPr>
        <p:spPr/>
        <p:txBody>
          <a:bodyPr/>
          <a:lstStyle/>
          <a:p>
            <a:fld id="{86078013-5ED6-4161-B012-E2AD24B24D06}" type="slidenum">
              <a:rPr lang="sv-SE" smtClean="0"/>
              <a:t>10</a:t>
            </a:fld>
            <a:endParaRPr lang="sv-SE"/>
          </a:p>
        </p:txBody>
      </p:sp>
    </p:spTree>
    <p:extLst>
      <p:ext uri="{BB962C8B-B14F-4D97-AF65-F5344CB8AC3E}">
        <p14:creationId xmlns:p14="http://schemas.microsoft.com/office/powerpoint/2010/main" val="185074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Beskriv en avspänd sving.</a:t>
            </a:r>
            <a:br>
              <a:rPr lang="sv-SE" dirty="0"/>
            </a:br>
            <a:br>
              <a:rPr lang="sv-SE" dirty="0"/>
            </a:br>
            <a:r>
              <a:rPr lang="sv-SE" dirty="0"/>
              <a:t>Håll koll på att först och främst mekaniken är där.</a:t>
            </a:r>
            <a:br>
              <a:rPr lang="sv-SE" dirty="0"/>
            </a:br>
            <a:r>
              <a:rPr lang="sv-SE" dirty="0"/>
              <a:t>DVS att svingen är snabbast i botten.</a:t>
            </a:r>
            <a:br>
              <a:rPr lang="sv-SE" dirty="0"/>
            </a:br>
            <a:br>
              <a:rPr lang="sv-SE" dirty="0"/>
            </a:br>
            <a:r>
              <a:rPr lang="sv-SE" dirty="0"/>
              <a:t>Nästa steg är riktning på svingen</a:t>
            </a:r>
          </a:p>
        </p:txBody>
      </p:sp>
      <p:sp>
        <p:nvSpPr>
          <p:cNvPr id="4" name="Platshållare för bildnummer 3"/>
          <p:cNvSpPr>
            <a:spLocks noGrp="1"/>
          </p:cNvSpPr>
          <p:nvPr>
            <p:ph type="sldNum" sz="quarter" idx="5"/>
          </p:nvPr>
        </p:nvSpPr>
        <p:spPr/>
        <p:txBody>
          <a:bodyPr/>
          <a:lstStyle/>
          <a:p>
            <a:fld id="{86078013-5ED6-4161-B012-E2AD24B24D06}" type="slidenum">
              <a:rPr lang="sv-SE" smtClean="0"/>
              <a:t>11</a:t>
            </a:fld>
            <a:endParaRPr lang="sv-SE"/>
          </a:p>
        </p:txBody>
      </p:sp>
    </p:spTree>
    <p:extLst>
      <p:ext uri="{BB962C8B-B14F-4D97-AF65-F5344CB8AC3E}">
        <p14:creationId xmlns:p14="http://schemas.microsoft.com/office/powerpoint/2010/main" val="3763176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F25400-9918-4ACE-A709-DC249FDD91C5}"/>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729F1FE5-28E6-4E51-B906-8B365927D8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17BBD1B3-6758-4443-A792-9CBBB6888660}"/>
              </a:ext>
            </a:extLst>
          </p:cNvPr>
          <p:cNvSpPr>
            <a:spLocks noGrp="1"/>
          </p:cNvSpPr>
          <p:nvPr>
            <p:ph type="dt" sz="half" idx="10"/>
          </p:nvPr>
        </p:nvSpPr>
        <p:spPr/>
        <p:txBody>
          <a:bodyPr/>
          <a:lstStyle/>
          <a:p>
            <a:fld id="{590D99CE-03E3-413B-8CD3-CD8893DBEE85}" type="datetimeFigureOut">
              <a:rPr lang="sv-SE" smtClean="0"/>
              <a:t>2024-10-29</a:t>
            </a:fld>
            <a:endParaRPr lang="sv-SE"/>
          </a:p>
        </p:txBody>
      </p:sp>
      <p:sp>
        <p:nvSpPr>
          <p:cNvPr id="5" name="Platshållare för sidfot 4">
            <a:extLst>
              <a:ext uri="{FF2B5EF4-FFF2-40B4-BE49-F238E27FC236}">
                <a16:creationId xmlns:a16="http://schemas.microsoft.com/office/drawing/2014/main" id="{9CEE05EF-EEA8-487D-B2F3-9098B389381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14333D2-72B7-4219-AF3C-148213E3045D}"/>
              </a:ext>
            </a:extLst>
          </p:cNvPr>
          <p:cNvSpPr>
            <a:spLocks noGrp="1"/>
          </p:cNvSpPr>
          <p:nvPr>
            <p:ph type="sldNum" sz="quarter" idx="12"/>
          </p:nvPr>
        </p:nvSpPr>
        <p:spPr/>
        <p:txBody>
          <a:bodyPr/>
          <a:lstStyle/>
          <a:p>
            <a:fld id="{3A6E0D59-AC0C-4644-89AA-29F7C2A5B7A3}" type="slidenum">
              <a:rPr lang="sv-SE" smtClean="0"/>
              <a:t>‹#›</a:t>
            </a:fld>
            <a:endParaRPr lang="sv-SE"/>
          </a:p>
        </p:txBody>
      </p:sp>
    </p:spTree>
    <p:extLst>
      <p:ext uri="{BB962C8B-B14F-4D97-AF65-F5344CB8AC3E}">
        <p14:creationId xmlns:p14="http://schemas.microsoft.com/office/powerpoint/2010/main" val="1186935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FFF2BF-0A67-491D-9E4F-525EDF98DB27}"/>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9E78C32-1F6D-41CA-B278-2CA0398C22E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D45AD19-EA93-499A-9816-FB14C2C3B332}"/>
              </a:ext>
            </a:extLst>
          </p:cNvPr>
          <p:cNvSpPr>
            <a:spLocks noGrp="1"/>
          </p:cNvSpPr>
          <p:nvPr>
            <p:ph type="dt" sz="half" idx="10"/>
          </p:nvPr>
        </p:nvSpPr>
        <p:spPr/>
        <p:txBody>
          <a:bodyPr/>
          <a:lstStyle/>
          <a:p>
            <a:fld id="{590D99CE-03E3-413B-8CD3-CD8893DBEE85}" type="datetimeFigureOut">
              <a:rPr lang="sv-SE" smtClean="0"/>
              <a:t>2024-10-29</a:t>
            </a:fld>
            <a:endParaRPr lang="sv-SE"/>
          </a:p>
        </p:txBody>
      </p:sp>
      <p:sp>
        <p:nvSpPr>
          <p:cNvPr id="5" name="Platshållare för sidfot 4">
            <a:extLst>
              <a:ext uri="{FF2B5EF4-FFF2-40B4-BE49-F238E27FC236}">
                <a16:creationId xmlns:a16="http://schemas.microsoft.com/office/drawing/2014/main" id="{CBF29A98-3AFB-4060-8CEC-69050C0B07D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43C1D58-30A7-4D75-A7B3-7AB96FF27D1C}"/>
              </a:ext>
            </a:extLst>
          </p:cNvPr>
          <p:cNvSpPr>
            <a:spLocks noGrp="1"/>
          </p:cNvSpPr>
          <p:nvPr>
            <p:ph type="sldNum" sz="quarter" idx="12"/>
          </p:nvPr>
        </p:nvSpPr>
        <p:spPr/>
        <p:txBody>
          <a:bodyPr/>
          <a:lstStyle/>
          <a:p>
            <a:fld id="{3A6E0D59-AC0C-4644-89AA-29F7C2A5B7A3}" type="slidenum">
              <a:rPr lang="sv-SE" smtClean="0"/>
              <a:t>‹#›</a:t>
            </a:fld>
            <a:endParaRPr lang="sv-SE"/>
          </a:p>
        </p:txBody>
      </p:sp>
    </p:spTree>
    <p:extLst>
      <p:ext uri="{BB962C8B-B14F-4D97-AF65-F5344CB8AC3E}">
        <p14:creationId xmlns:p14="http://schemas.microsoft.com/office/powerpoint/2010/main" val="608612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D8E32D12-BE04-491B-82C5-B18D05797062}"/>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48AB1CB-6296-4543-8205-7ADBDF1FF213}"/>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38935B7-5D47-45D1-A18E-DA78B1A513A9}"/>
              </a:ext>
            </a:extLst>
          </p:cNvPr>
          <p:cNvSpPr>
            <a:spLocks noGrp="1"/>
          </p:cNvSpPr>
          <p:nvPr>
            <p:ph type="dt" sz="half" idx="10"/>
          </p:nvPr>
        </p:nvSpPr>
        <p:spPr/>
        <p:txBody>
          <a:bodyPr/>
          <a:lstStyle/>
          <a:p>
            <a:fld id="{590D99CE-03E3-413B-8CD3-CD8893DBEE85}" type="datetimeFigureOut">
              <a:rPr lang="sv-SE" smtClean="0"/>
              <a:t>2024-10-29</a:t>
            </a:fld>
            <a:endParaRPr lang="sv-SE"/>
          </a:p>
        </p:txBody>
      </p:sp>
      <p:sp>
        <p:nvSpPr>
          <p:cNvPr id="5" name="Platshållare för sidfot 4">
            <a:extLst>
              <a:ext uri="{FF2B5EF4-FFF2-40B4-BE49-F238E27FC236}">
                <a16:creationId xmlns:a16="http://schemas.microsoft.com/office/drawing/2014/main" id="{4D6754CB-73EB-4043-B05B-23192603906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A6C863B-E51E-411E-BEEC-B3F8C8CA04B7}"/>
              </a:ext>
            </a:extLst>
          </p:cNvPr>
          <p:cNvSpPr>
            <a:spLocks noGrp="1"/>
          </p:cNvSpPr>
          <p:nvPr>
            <p:ph type="sldNum" sz="quarter" idx="12"/>
          </p:nvPr>
        </p:nvSpPr>
        <p:spPr/>
        <p:txBody>
          <a:bodyPr/>
          <a:lstStyle/>
          <a:p>
            <a:fld id="{3A6E0D59-AC0C-4644-89AA-29F7C2A5B7A3}" type="slidenum">
              <a:rPr lang="sv-SE" smtClean="0"/>
              <a:t>‹#›</a:t>
            </a:fld>
            <a:endParaRPr lang="sv-SE"/>
          </a:p>
        </p:txBody>
      </p:sp>
    </p:spTree>
    <p:extLst>
      <p:ext uri="{BB962C8B-B14F-4D97-AF65-F5344CB8AC3E}">
        <p14:creationId xmlns:p14="http://schemas.microsoft.com/office/powerpoint/2010/main" val="4025988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B135B2-8CD8-4E20-9D3B-0D5F46108FE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795187-2C7D-48C6-9F50-07814753364F}"/>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83682A3-77EC-4FEB-A096-05F00B9CEEB5}"/>
              </a:ext>
            </a:extLst>
          </p:cNvPr>
          <p:cNvSpPr>
            <a:spLocks noGrp="1"/>
          </p:cNvSpPr>
          <p:nvPr>
            <p:ph type="dt" sz="half" idx="10"/>
          </p:nvPr>
        </p:nvSpPr>
        <p:spPr/>
        <p:txBody>
          <a:bodyPr/>
          <a:lstStyle/>
          <a:p>
            <a:fld id="{590D99CE-03E3-413B-8CD3-CD8893DBEE85}" type="datetimeFigureOut">
              <a:rPr lang="sv-SE" smtClean="0"/>
              <a:t>2024-10-29</a:t>
            </a:fld>
            <a:endParaRPr lang="sv-SE"/>
          </a:p>
        </p:txBody>
      </p:sp>
      <p:sp>
        <p:nvSpPr>
          <p:cNvPr id="5" name="Platshållare för sidfot 4">
            <a:extLst>
              <a:ext uri="{FF2B5EF4-FFF2-40B4-BE49-F238E27FC236}">
                <a16:creationId xmlns:a16="http://schemas.microsoft.com/office/drawing/2014/main" id="{42BC69A3-01F7-47C9-A2F2-C2E57F73A67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C7C0F1B-2FEF-4DCD-A6FF-D31C8D9DDE8D}"/>
              </a:ext>
            </a:extLst>
          </p:cNvPr>
          <p:cNvSpPr>
            <a:spLocks noGrp="1"/>
          </p:cNvSpPr>
          <p:nvPr>
            <p:ph type="sldNum" sz="quarter" idx="12"/>
          </p:nvPr>
        </p:nvSpPr>
        <p:spPr/>
        <p:txBody>
          <a:bodyPr/>
          <a:lstStyle/>
          <a:p>
            <a:fld id="{3A6E0D59-AC0C-4644-89AA-29F7C2A5B7A3}" type="slidenum">
              <a:rPr lang="sv-SE" smtClean="0"/>
              <a:t>‹#›</a:t>
            </a:fld>
            <a:endParaRPr lang="sv-SE"/>
          </a:p>
        </p:txBody>
      </p:sp>
    </p:spTree>
    <p:extLst>
      <p:ext uri="{BB962C8B-B14F-4D97-AF65-F5344CB8AC3E}">
        <p14:creationId xmlns:p14="http://schemas.microsoft.com/office/powerpoint/2010/main" val="1291372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641A7E-59BD-417A-9E1C-C1C5A17370A3}"/>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73E99DB5-90F9-4F9A-9B08-359C9B3221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0E83C7CB-CCA1-47D2-A15C-E38380D99E2C}"/>
              </a:ext>
            </a:extLst>
          </p:cNvPr>
          <p:cNvSpPr>
            <a:spLocks noGrp="1"/>
          </p:cNvSpPr>
          <p:nvPr>
            <p:ph type="dt" sz="half" idx="10"/>
          </p:nvPr>
        </p:nvSpPr>
        <p:spPr/>
        <p:txBody>
          <a:bodyPr/>
          <a:lstStyle/>
          <a:p>
            <a:fld id="{590D99CE-03E3-413B-8CD3-CD8893DBEE85}" type="datetimeFigureOut">
              <a:rPr lang="sv-SE" smtClean="0"/>
              <a:t>2024-10-29</a:t>
            </a:fld>
            <a:endParaRPr lang="sv-SE"/>
          </a:p>
        </p:txBody>
      </p:sp>
      <p:sp>
        <p:nvSpPr>
          <p:cNvPr id="5" name="Platshållare för sidfot 4">
            <a:extLst>
              <a:ext uri="{FF2B5EF4-FFF2-40B4-BE49-F238E27FC236}">
                <a16:creationId xmlns:a16="http://schemas.microsoft.com/office/drawing/2014/main" id="{F5AD36C3-DFA8-4A44-A3D6-A49C67AF022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13A8B8B-3ADC-4551-80D4-364D181D360E}"/>
              </a:ext>
            </a:extLst>
          </p:cNvPr>
          <p:cNvSpPr>
            <a:spLocks noGrp="1"/>
          </p:cNvSpPr>
          <p:nvPr>
            <p:ph type="sldNum" sz="quarter" idx="12"/>
          </p:nvPr>
        </p:nvSpPr>
        <p:spPr/>
        <p:txBody>
          <a:bodyPr/>
          <a:lstStyle/>
          <a:p>
            <a:fld id="{3A6E0D59-AC0C-4644-89AA-29F7C2A5B7A3}" type="slidenum">
              <a:rPr lang="sv-SE" smtClean="0"/>
              <a:t>‹#›</a:t>
            </a:fld>
            <a:endParaRPr lang="sv-SE"/>
          </a:p>
        </p:txBody>
      </p:sp>
    </p:spTree>
    <p:extLst>
      <p:ext uri="{BB962C8B-B14F-4D97-AF65-F5344CB8AC3E}">
        <p14:creationId xmlns:p14="http://schemas.microsoft.com/office/powerpoint/2010/main" val="96438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E87699-57B4-4184-83B0-C1EA832D834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24C3028-2067-452D-83D0-126FA47DAE27}"/>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8BE24CE-9969-4404-A57B-46800B5F15CC}"/>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7193460-A478-4B86-996C-B5D0747803DB}"/>
              </a:ext>
            </a:extLst>
          </p:cNvPr>
          <p:cNvSpPr>
            <a:spLocks noGrp="1"/>
          </p:cNvSpPr>
          <p:nvPr>
            <p:ph type="dt" sz="half" idx="10"/>
          </p:nvPr>
        </p:nvSpPr>
        <p:spPr/>
        <p:txBody>
          <a:bodyPr/>
          <a:lstStyle/>
          <a:p>
            <a:fld id="{590D99CE-03E3-413B-8CD3-CD8893DBEE85}" type="datetimeFigureOut">
              <a:rPr lang="sv-SE" smtClean="0"/>
              <a:t>2024-10-29</a:t>
            </a:fld>
            <a:endParaRPr lang="sv-SE"/>
          </a:p>
        </p:txBody>
      </p:sp>
      <p:sp>
        <p:nvSpPr>
          <p:cNvPr id="6" name="Platshållare för sidfot 5">
            <a:extLst>
              <a:ext uri="{FF2B5EF4-FFF2-40B4-BE49-F238E27FC236}">
                <a16:creationId xmlns:a16="http://schemas.microsoft.com/office/drawing/2014/main" id="{90E91050-3123-4C58-9DE1-25E9C998B6D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9584E5C-84BD-417F-BC9D-7B8A22626417}"/>
              </a:ext>
            </a:extLst>
          </p:cNvPr>
          <p:cNvSpPr>
            <a:spLocks noGrp="1"/>
          </p:cNvSpPr>
          <p:nvPr>
            <p:ph type="sldNum" sz="quarter" idx="12"/>
          </p:nvPr>
        </p:nvSpPr>
        <p:spPr/>
        <p:txBody>
          <a:bodyPr/>
          <a:lstStyle/>
          <a:p>
            <a:fld id="{3A6E0D59-AC0C-4644-89AA-29F7C2A5B7A3}" type="slidenum">
              <a:rPr lang="sv-SE" smtClean="0"/>
              <a:t>‹#›</a:t>
            </a:fld>
            <a:endParaRPr lang="sv-SE"/>
          </a:p>
        </p:txBody>
      </p:sp>
    </p:spTree>
    <p:extLst>
      <p:ext uri="{BB962C8B-B14F-4D97-AF65-F5344CB8AC3E}">
        <p14:creationId xmlns:p14="http://schemas.microsoft.com/office/powerpoint/2010/main" val="288601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A7C83F-94A8-4993-AE0E-B81A887D3AB8}"/>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B2E13CB-8AFF-4A2C-A7D7-5D0D10FAA7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3CEC50B-C8AF-4360-A501-DF750DBBA2A9}"/>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EA4E412E-AD6F-4C6E-98F0-FC54F2BC21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12AC88E9-8242-41FA-9E46-67541BF10F41}"/>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48033855-0EF5-4BCF-BFC9-75D129425FDF}"/>
              </a:ext>
            </a:extLst>
          </p:cNvPr>
          <p:cNvSpPr>
            <a:spLocks noGrp="1"/>
          </p:cNvSpPr>
          <p:nvPr>
            <p:ph type="dt" sz="half" idx="10"/>
          </p:nvPr>
        </p:nvSpPr>
        <p:spPr/>
        <p:txBody>
          <a:bodyPr/>
          <a:lstStyle/>
          <a:p>
            <a:fld id="{590D99CE-03E3-413B-8CD3-CD8893DBEE85}" type="datetimeFigureOut">
              <a:rPr lang="sv-SE" smtClean="0"/>
              <a:t>2024-10-29</a:t>
            </a:fld>
            <a:endParaRPr lang="sv-SE"/>
          </a:p>
        </p:txBody>
      </p:sp>
      <p:sp>
        <p:nvSpPr>
          <p:cNvPr id="8" name="Platshållare för sidfot 7">
            <a:extLst>
              <a:ext uri="{FF2B5EF4-FFF2-40B4-BE49-F238E27FC236}">
                <a16:creationId xmlns:a16="http://schemas.microsoft.com/office/drawing/2014/main" id="{971C8643-32D8-4986-81C4-20088A1E2606}"/>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1247170D-56B5-4B0D-804F-6149D96282AB}"/>
              </a:ext>
            </a:extLst>
          </p:cNvPr>
          <p:cNvSpPr>
            <a:spLocks noGrp="1"/>
          </p:cNvSpPr>
          <p:nvPr>
            <p:ph type="sldNum" sz="quarter" idx="12"/>
          </p:nvPr>
        </p:nvSpPr>
        <p:spPr/>
        <p:txBody>
          <a:bodyPr/>
          <a:lstStyle/>
          <a:p>
            <a:fld id="{3A6E0D59-AC0C-4644-89AA-29F7C2A5B7A3}" type="slidenum">
              <a:rPr lang="sv-SE" smtClean="0"/>
              <a:t>‹#›</a:t>
            </a:fld>
            <a:endParaRPr lang="sv-SE"/>
          </a:p>
        </p:txBody>
      </p:sp>
    </p:spTree>
    <p:extLst>
      <p:ext uri="{BB962C8B-B14F-4D97-AF65-F5344CB8AC3E}">
        <p14:creationId xmlns:p14="http://schemas.microsoft.com/office/powerpoint/2010/main" val="477748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7557A3-E626-4649-97B2-F5B70F5BA0F1}"/>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0E9D4F6-36B3-4799-B572-BF451E175AA7}"/>
              </a:ext>
            </a:extLst>
          </p:cNvPr>
          <p:cNvSpPr>
            <a:spLocks noGrp="1"/>
          </p:cNvSpPr>
          <p:nvPr>
            <p:ph type="dt" sz="half" idx="10"/>
          </p:nvPr>
        </p:nvSpPr>
        <p:spPr/>
        <p:txBody>
          <a:bodyPr/>
          <a:lstStyle/>
          <a:p>
            <a:fld id="{590D99CE-03E3-413B-8CD3-CD8893DBEE85}" type="datetimeFigureOut">
              <a:rPr lang="sv-SE" smtClean="0"/>
              <a:t>2024-10-29</a:t>
            </a:fld>
            <a:endParaRPr lang="sv-SE"/>
          </a:p>
        </p:txBody>
      </p:sp>
      <p:sp>
        <p:nvSpPr>
          <p:cNvPr id="4" name="Platshållare för sidfot 3">
            <a:extLst>
              <a:ext uri="{FF2B5EF4-FFF2-40B4-BE49-F238E27FC236}">
                <a16:creationId xmlns:a16="http://schemas.microsoft.com/office/drawing/2014/main" id="{59D3CD24-90AE-45A4-839C-A713F6FB583F}"/>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8176D7FC-C108-4C2F-809F-7D2BD3C5D691}"/>
              </a:ext>
            </a:extLst>
          </p:cNvPr>
          <p:cNvSpPr>
            <a:spLocks noGrp="1"/>
          </p:cNvSpPr>
          <p:nvPr>
            <p:ph type="sldNum" sz="quarter" idx="12"/>
          </p:nvPr>
        </p:nvSpPr>
        <p:spPr/>
        <p:txBody>
          <a:bodyPr/>
          <a:lstStyle/>
          <a:p>
            <a:fld id="{3A6E0D59-AC0C-4644-89AA-29F7C2A5B7A3}" type="slidenum">
              <a:rPr lang="sv-SE" smtClean="0"/>
              <a:t>‹#›</a:t>
            </a:fld>
            <a:endParaRPr lang="sv-SE"/>
          </a:p>
        </p:txBody>
      </p:sp>
    </p:spTree>
    <p:extLst>
      <p:ext uri="{BB962C8B-B14F-4D97-AF65-F5344CB8AC3E}">
        <p14:creationId xmlns:p14="http://schemas.microsoft.com/office/powerpoint/2010/main" val="1074181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B9936E9-ED5E-420A-99E6-D228C9EBE3CE}"/>
              </a:ext>
            </a:extLst>
          </p:cNvPr>
          <p:cNvSpPr>
            <a:spLocks noGrp="1"/>
          </p:cNvSpPr>
          <p:nvPr>
            <p:ph type="dt" sz="half" idx="10"/>
          </p:nvPr>
        </p:nvSpPr>
        <p:spPr/>
        <p:txBody>
          <a:bodyPr/>
          <a:lstStyle/>
          <a:p>
            <a:fld id="{590D99CE-03E3-413B-8CD3-CD8893DBEE85}" type="datetimeFigureOut">
              <a:rPr lang="sv-SE" smtClean="0"/>
              <a:t>2024-10-29</a:t>
            </a:fld>
            <a:endParaRPr lang="sv-SE"/>
          </a:p>
        </p:txBody>
      </p:sp>
      <p:sp>
        <p:nvSpPr>
          <p:cNvPr id="3" name="Platshållare för sidfot 2">
            <a:extLst>
              <a:ext uri="{FF2B5EF4-FFF2-40B4-BE49-F238E27FC236}">
                <a16:creationId xmlns:a16="http://schemas.microsoft.com/office/drawing/2014/main" id="{CC9F8A29-D0D9-401E-924E-DC63A99B4A1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807C19B-21B8-4D56-803B-8FCBB76A1363}"/>
              </a:ext>
            </a:extLst>
          </p:cNvPr>
          <p:cNvSpPr>
            <a:spLocks noGrp="1"/>
          </p:cNvSpPr>
          <p:nvPr>
            <p:ph type="sldNum" sz="quarter" idx="12"/>
          </p:nvPr>
        </p:nvSpPr>
        <p:spPr/>
        <p:txBody>
          <a:bodyPr/>
          <a:lstStyle/>
          <a:p>
            <a:fld id="{3A6E0D59-AC0C-4644-89AA-29F7C2A5B7A3}" type="slidenum">
              <a:rPr lang="sv-SE" smtClean="0"/>
              <a:t>‹#›</a:t>
            </a:fld>
            <a:endParaRPr lang="sv-SE"/>
          </a:p>
        </p:txBody>
      </p:sp>
    </p:spTree>
    <p:extLst>
      <p:ext uri="{BB962C8B-B14F-4D97-AF65-F5344CB8AC3E}">
        <p14:creationId xmlns:p14="http://schemas.microsoft.com/office/powerpoint/2010/main" val="511850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BD604B-275C-4DD3-AA87-CBA3689906D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DE95CA2-7D4A-4807-911C-A28B817DB3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5728CD26-162D-4EC5-BB45-BBCCB58FB7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2368974-9C8A-4943-ACFF-6463AB4F1E5A}"/>
              </a:ext>
            </a:extLst>
          </p:cNvPr>
          <p:cNvSpPr>
            <a:spLocks noGrp="1"/>
          </p:cNvSpPr>
          <p:nvPr>
            <p:ph type="dt" sz="half" idx="10"/>
          </p:nvPr>
        </p:nvSpPr>
        <p:spPr/>
        <p:txBody>
          <a:bodyPr/>
          <a:lstStyle/>
          <a:p>
            <a:fld id="{590D99CE-03E3-413B-8CD3-CD8893DBEE85}" type="datetimeFigureOut">
              <a:rPr lang="sv-SE" smtClean="0"/>
              <a:t>2024-10-29</a:t>
            </a:fld>
            <a:endParaRPr lang="sv-SE"/>
          </a:p>
        </p:txBody>
      </p:sp>
      <p:sp>
        <p:nvSpPr>
          <p:cNvPr id="6" name="Platshållare för sidfot 5">
            <a:extLst>
              <a:ext uri="{FF2B5EF4-FFF2-40B4-BE49-F238E27FC236}">
                <a16:creationId xmlns:a16="http://schemas.microsoft.com/office/drawing/2014/main" id="{00B8ECB6-5A2C-4741-BB21-8FDD443A4B9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AA8FE45-EA54-4DC2-893F-C96B4397A7F6}"/>
              </a:ext>
            </a:extLst>
          </p:cNvPr>
          <p:cNvSpPr>
            <a:spLocks noGrp="1"/>
          </p:cNvSpPr>
          <p:nvPr>
            <p:ph type="sldNum" sz="quarter" idx="12"/>
          </p:nvPr>
        </p:nvSpPr>
        <p:spPr/>
        <p:txBody>
          <a:bodyPr/>
          <a:lstStyle/>
          <a:p>
            <a:fld id="{3A6E0D59-AC0C-4644-89AA-29F7C2A5B7A3}" type="slidenum">
              <a:rPr lang="sv-SE" smtClean="0"/>
              <a:t>‹#›</a:t>
            </a:fld>
            <a:endParaRPr lang="sv-SE"/>
          </a:p>
        </p:txBody>
      </p:sp>
    </p:spTree>
    <p:extLst>
      <p:ext uri="{BB962C8B-B14F-4D97-AF65-F5344CB8AC3E}">
        <p14:creationId xmlns:p14="http://schemas.microsoft.com/office/powerpoint/2010/main" val="3166173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5ED8C0-C95F-4A4C-A0C5-0A3B7574884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6E3A93D-CF8F-4E53-A276-C606AC53FA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61603AB7-0DF8-4085-A151-7BCE510883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B30304FF-83FB-4CD3-84FA-CCDBCCE6D0AA}"/>
              </a:ext>
            </a:extLst>
          </p:cNvPr>
          <p:cNvSpPr>
            <a:spLocks noGrp="1"/>
          </p:cNvSpPr>
          <p:nvPr>
            <p:ph type="dt" sz="half" idx="10"/>
          </p:nvPr>
        </p:nvSpPr>
        <p:spPr/>
        <p:txBody>
          <a:bodyPr/>
          <a:lstStyle/>
          <a:p>
            <a:fld id="{590D99CE-03E3-413B-8CD3-CD8893DBEE85}" type="datetimeFigureOut">
              <a:rPr lang="sv-SE" smtClean="0"/>
              <a:t>2024-10-29</a:t>
            </a:fld>
            <a:endParaRPr lang="sv-SE"/>
          </a:p>
        </p:txBody>
      </p:sp>
      <p:sp>
        <p:nvSpPr>
          <p:cNvPr id="6" name="Platshållare för sidfot 5">
            <a:extLst>
              <a:ext uri="{FF2B5EF4-FFF2-40B4-BE49-F238E27FC236}">
                <a16:creationId xmlns:a16="http://schemas.microsoft.com/office/drawing/2014/main" id="{C37DAC4A-E95D-485E-9B7B-48D20A62C24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6D79C19-A421-4DD7-A621-FB597D2F7837}"/>
              </a:ext>
            </a:extLst>
          </p:cNvPr>
          <p:cNvSpPr>
            <a:spLocks noGrp="1"/>
          </p:cNvSpPr>
          <p:nvPr>
            <p:ph type="sldNum" sz="quarter" idx="12"/>
          </p:nvPr>
        </p:nvSpPr>
        <p:spPr/>
        <p:txBody>
          <a:bodyPr/>
          <a:lstStyle/>
          <a:p>
            <a:fld id="{3A6E0D59-AC0C-4644-89AA-29F7C2A5B7A3}" type="slidenum">
              <a:rPr lang="sv-SE" smtClean="0"/>
              <a:t>‹#›</a:t>
            </a:fld>
            <a:endParaRPr lang="sv-SE"/>
          </a:p>
        </p:txBody>
      </p:sp>
    </p:spTree>
    <p:extLst>
      <p:ext uri="{BB962C8B-B14F-4D97-AF65-F5344CB8AC3E}">
        <p14:creationId xmlns:p14="http://schemas.microsoft.com/office/powerpoint/2010/main" val="4224993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2274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D1D2854-5234-48B1-9FE5-5CA1A55C38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F5249F8-47CC-4625-8C60-022BE034AD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20E7A6A-8508-46DA-A50C-2AC7625CAF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0D99CE-03E3-413B-8CD3-CD8893DBEE85}" type="datetimeFigureOut">
              <a:rPr lang="sv-SE" smtClean="0"/>
              <a:t>2024-10-29</a:t>
            </a:fld>
            <a:endParaRPr lang="sv-SE"/>
          </a:p>
        </p:txBody>
      </p:sp>
      <p:sp>
        <p:nvSpPr>
          <p:cNvPr id="5" name="Platshållare för sidfot 4">
            <a:extLst>
              <a:ext uri="{FF2B5EF4-FFF2-40B4-BE49-F238E27FC236}">
                <a16:creationId xmlns:a16="http://schemas.microsoft.com/office/drawing/2014/main" id="{26C2B660-8CB0-4094-A37C-2D716330FB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37590605-820B-499F-8C69-CA5D8E692A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E0D59-AC0C-4644-89AA-29F7C2A5B7A3}" type="slidenum">
              <a:rPr lang="sv-SE" smtClean="0"/>
              <a:t>‹#›</a:t>
            </a:fld>
            <a:endParaRPr lang="sv-SE"/>
          </a:p>
        </p:txBody>
      </p:sp>
    </p:spTree>
    <p:extLst>
      <p:ext uri="{BB962C8B-B14F-4D97-AF65-F5344CB8AC3E}">
        <p14:creationId xmlns:p14="http://schemas.microsoft.com/office/powerpoint/2010/main" val="2152318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video" Target="https://www.youtube.com/embed/lZ-RPuUl4LM?feature=oembed" TargetMode="External"/><Relationship Id="rId7" Type="http://schemas.openxmlformats.org/officeDocument/2006/relationships/image" Target="../media/image10.jpeg"/><Relationship Id="rId2" Type="http://schemas.openxmlformats.org/officeDocument/2006/relationships/video" Target="https://www.youtube.com/embed/jR6tydcBTao?feature=oembed" TargetMode="External"/><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notesSlide" Target="../notesSlides/notesSlide8.xml"/><Relationship Id="rId4" Type="http://schemas.openxmlformats.org/officeDocument/2006/relationships/slideLayout" Target="../slideLayouts/slideLayout7.xml"/><Relationship Id="rId9"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comments" Target="../comments/comment2.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1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15.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slideLayout" Target="../slideLayouts/slideLayout7.xml"/><Relationship Id="rId7" Type="http://schemas.openxmlformats.org/officeDocument/2006/relationships/image" Target="../media/image17.png"/><Relationship Id="rId2" Type="http://schemas.openxmlformats.org/officeDocument/2006/relationships/video" Target="https://svenskidrott.sharepoint.com/sites/UtbildningfrSDF/Delade%20dokument/DTU/Valtteri02_C001H001S0001.wmv" TargetMode="External"/><Relationship Id="rId1" Type="http://schemas.openxmlformats.org/officeDocument/2006/relationships/tags" Target="../tags/tag16.xml"/><Relationship Id="rId6" Type="http://schemas.openxmlformats.org/officeDocument/2006/relationships/image" Target="../media/image16.jpeg"/><Relationship Id="rId5" Type="http://schemas.openxmlformats.org/officeDocument/2006/relationships/image" Target="../media/image2.png"/><Relationship Id="rId4" Type="http://schemas.openxmlformats.org/officeDocument/2006/relationships/notesSlide" Target="../notesSlides/notesSlide13.xml"/><Relationship Id="rId9" Type="http://schemas.openxmlformats.org/officeDocument/2006/relationships/comments" Target="../comments/commen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20.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26.xml"/><Relationship Id="rId5" Type="http://schemas.openxmlformats.org/officeDocument/2006/relationships/image" Target="../media/image22.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9.xml"/><Relationship Id="rId5" Type="http://schemas.openxmlformats.org/officeDocument/2006/relationships/image" Target="../media/image24.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30.xml"/><Relationship Id="rId5" Type="http://schemas.openxmlformats.org/officeDocument/2006/relationships/image" Target="../media/image2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31.xml"/><Relationship Id="rId5" Type="http://schemas.openxmlformats.org/officeDocument/2006/relationships/image" Target="../media/image25.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21.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gif"/><Relationship Id="rId10" Type="http://schemas.openxmlformats.org/officeDocument/2006/relationships/image" Target="../media/image31.png"/><Relationship Id="rId4" Type="http://schemas.openxmlformats.org/officeDocument/2006/relationships/image" Target="../media/image2.png"/><Relationship Id="rId9"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34.xml"/><Relationship Id="rId5" Type="http://schemas.openxmlformats.org/officeDocument/2006/relationships/hyperlink" Target="http://utbildning.swebowl.se/" TargetMode="Externa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35.xml"/><Relationship Id="rId5" Type="http://schemas.openxmlformats.org/officeDocument/2006/relationships/hyperlink" Target="http://utbildning.swebowl.se/"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4.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762C1C7F-F1C5-41DD-A72C-202605F983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1371" y="1619167"/>
            <a:ext cx="7971845" cy="3619665"/>
          </a:xfrm>
          <a:prstGeom prst="rect">
            <a:avLst/>
          </a:prstGeom>
        </p:spPr>
      </p:pic>
      <p:sp>
        <p:nvSpPr>
          <p:cNvPr id="4" name="textruta 3">
            <a:extLst>
              <a:ext uri="{FF2B5EF4-FFF2-40B4-BE49-F238E27FC236}">
                <a16:creationId xmlns:a16="http://schemas.microsoft.com/office/drawing/2014/main" id="{9B1A2A24-D3ED-4245-97B5-1A358507E461}"/>
              </a:ext>
            </a:extLst>
          </p:cNvPr>
          <p:cNvSpPr txBox="1"/>
          <p:nvPr/>
        </p:nvSpPr>
        <p:spPr>
          <a:xfrm>
            <a:off x="890549" y="2155861"/>
            <a:ext cx="5592527" cy="707886"/>
          </a:xfrm>
          <a:prstGeom prst="rect">
            <a:avLst/>
          </a:prstGeom>
          <a:noFill/>
        </p:spPr>
        <p:txBody>
          <a:bodyPr wrap="square" rtlCol="0">
            <a:spAutoFit/>
          </a:bodyPr>
          <a:lstStyle/>
          <a:p>
            <a:r>
              <a:rPr lang="sv-SE" sz="4000" dirty="0">
                <a:solidFill>
                  <a:srgbClr val="FBE201"/>
                </a:solidFill>
                <a:latin typeface="Montserrat Medium" panose="00000600000000000000" pitchFamily="2" charset="0"/>
              </a:rPr>
              <a:t>4 LEKTIONER</a:t>
            </a:r>
            <a:endParaRPr lang="en-US" sz="4000" dirty="0">
              <a:solidFill>
                <a:srgbClr val="FBE201"/>
              </a:solidFill>
              <a:latin typeface="Montserrat Medium" panose="00000600000000000000" pitchFamily="2" charset="0"/>
            </a:endParaRPr>
          </a:p>
        </p:txBody>
      </p:sp>
      <p:sp>
        <p:nvSpPr>
          <p:cNvPr id="6" name="textruta 5">
            <a:extLst>
              <a:ext uri="{FF2B5EF4-FFF2-40B4-BE49-F238E27FC236}">
                <a16:creationId xmlns:a16="http://schemas.microsoft.com/office/drawing/2014/main" id="{88B7A674-C0FE-4765-91CB-44718E83FE20}"/>
              </a:ext>
            </a:extLst>
          </p:cNvPr>
          <p:cNvSpPr txBox="1"/>
          <p:nvPr/>
        </p:nvSpPr>
        <p:spPr>
          <a:xfrm>
            <a:off x="2477027" y="4112919"/>
            <a:ext cx="4742825" cy="338554"/>
          </a:xfrm>
          <a:prstGeom prst="rect">
            <a:avLst/>
          </a:prstGeom>
          <a:noFill/>
        </p:spPr>
        <p:txBody>
          <a:bodyPr wrap="square" rtlCol="0">
            <a:spAutoFit/>
          </a:bodyPr>
          <a:lstStyle/>
          <a:p>
            <a:r>
              <a:rPr lang="sv-SE" altLang="sv-SE" sz="1600" dirty="0">
                <a:solidFill>
                  <a:srgbClr val="FBE201"/>
                </a:solidFill>
                <a:latin typeface="Montserrat" panose="00000500000000000000" pitchFamily="2" charset="0"/>
              </a:rPr>
              <a:t>FÖR NYA BOWLARE – OAVSETT ÅLDER</a:t>
            </a:r>
          </a:p>
        </p:txBody>
      </p:sp>
      <p:sp>
        <p:nvSpPr>
          <p:cNvPr id="5" name="textruta 4">
            <a:extLst>
              <a:ext uri="{FF2B5EF4-FFF2-40B4-BE49-F238E27FC236}">
                <a16:creationId xmlns:a16="http://schemas.microsoft.com/office/drawing/2014/main" id="{C7EAC797-2CD6-0812-4F75-E1AA8C98F5E9}"/>
              </a:ext>
            </a:extLst>
          </p:cNvPr>
          <p:cNvSpPr txBox="1"/>
          <p:nvPr/>
        </p:nvSpPr>
        <p:spPr>
          <a:xfrm>
            <a:off x="2315936" y="3224043"/>
            <a:ext cx="5592527" cy="707886"/>
          </a:xfrm>
          <a:prstGeom prst="rect">
            <a:avLst/>
          </a:prstGeom>
          <a:noFill/>
        </p:spPr>
        <p:txBody>
          <a:bodyPr wrap="square" rtlCol="0">
            <a:spAutoFit/>
          </a:bodyPr>
          <a:lstStyle/>
          <a:p>
            <a:r>
              <a:rPr lang="sv-SE" sz="4000" dirty="0">
                <a:solidFill>
                  <a:srgbClr val="FBE201"/>
                </a:solidFill>
                <a:latin typeface="Montserrat Medium" panose="00000600000000000000" pitchFamily="2" charset="0"/>
              </a:rPr>
              <a:t>GRUNDUTBILDNING</a:t>
            </a:r>
            <a:endParaRPr lang="en-US" sz="4000" dirty="0">
              <a:solidFill>
                <a:srgbClr val="FBE201"/>
              </a:solidFill>
              <a:latin typeface="Montserrat Medium" panose="00000600000000000000" pitchFamily="2" charset="0"/>
            </a:endParaRPr>
          </a:p>
        </p:txBody>
      </p:sp>
      <p:sp>
        <p:nvSpPr>
          <p:cNvPr id="7" name="textruta 6">
            <a:extLst>
              <a:ext uri="{FF2B5EF4-FFF2-40B4-BE49-F238E27FC236}">
                <a16:creationId xmlns:a16="http://schemas.microsoft.com/office/drawing/2014/main" id="{AA47C253-419E-7053-CBF7-10FE54CB62A7}"/>
              </a:ext>
            </a:extLst>
          </p:cNvPr>
          <p:cNvSpPr txBox="1"/>
          <p:nvPr/>
        </p:nvSpPr>
        <p:spPr>
          <a:xfrm>
            <a:off x="2331371" y="2795761"/>
            <a:ext cx="5592527" cy="461665"/>
          </a:xfrm>
          <a:prstGeom prst="rect">
            <a:avLst/>
          </a:prstGeom>
          <a:noFill/>
        </p:spPr>
        <p:txBody>
          <a:bodyPr wrap="square" rtlCol="0">
            <a:spAutoFit/>
          </a:bodyPr>
          <a:lstStyle/>
          <a:p>
            <a:r>
              <a:rPr lang="sv-SE" sz="2400" dirty="0">
                <a:solidFill>
                  <a:srgbClr val="4A7399"/>
                </a:solidFill>
                <a:latin typeface="Montserrat Medium" panose="00000600000000000000" pitchFamily="2" charset="0"/>
              </a:rPr>
              <a:t>BASERAT PÅ</a:t>
            </a:r>
            <a:endParaRPr lang="en-US" sz="2400" dirty="0">
              <a:solidFill>
                <a:srgbClr val="4A7399"/>
              </a:solidFill>
              <a:latin typeface="Montserrat Medium" panose="00000600000000000000" pitchFamily="2" charset="0"/>
            </a:endParaRPr>
          </a:p>
        </p:txBody>
      </p:sp>
    </p:spTree>
    <p:custDataLst>
      <p:tags r:id="rId1"/>
    </p:custDataLst>
    <p:extLst>
      <p:ext uri="{BB962C8B-B14F-4D97-AF65-F5344CB8AC3E}">
        <p14:creationId xmlns:p14="http://schemas.microsoft.com/office/powerpoint/2010/main" val="3544616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3" descr="En bild som visar text&#10;&#10;Automatiskt genererad beskrivning">
            <a:extLst>
              <a:ext uri="{FF2B5EF4-FFF2-40B4-BE49-F238E27FC236}">
                <a16:creationId xmlns:a16="http://schemas.microsoft.com/office/drawing/2014/main" id="{414A91AE-BB42-4518-881A-316903F4FB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4370" y="203075"/>
            <a:ext cx="6495239" cy="1006591"/>
          </a:xfrm>
          <a:prstGeom prst="rect">
            <a:avLst/>
          </a:prstGeom>
        </p:spPr>
      </p:pic>
      <p:sp>
        <p:nvSpPr>
          <p:cNvPr id="4" name="textruta 3">
            <a:extLst>
              <a:ext uri="{FF2B5EF4-FFF2-40B4-BE49-F238E27FC236}">
                <a16:creationId xmlns:a16="http://schemas.microsoft.com/office/drawing/2014/main" id="{B8E33CFE-501F-4F55-A8F5-4B932BF67437}"/>
              </a:ext>
            </a:extLst>
          </p:cNvPr>
          <p:cNvSpPr txBox="1"/>
          <p:nvPr/>
        </p:nvSpPr>
        <p:spPr>
          <a:xfrm>
            <a:off x="5366723" y="540000"/>
            <a:ext cx="4547356" cy="646331"/>
          </a:xfrm>
          <a:prstGeom prst="rect">
            <a:avLst/>
          </a:prstGeom>
          <a:noFill/>
        </p:spPr>
        <p:txBody>
          <a:bodyPr wrap="square" lIns="91440" tIns="45720" rIns="91440" bIns="45720" rtlCol="0" anchor="t">
            <a:spAutoFit/>
          </a:bodyPr>
          <a:lstStyle/>
          <a:p>
            <a:r>
              <a:rPr lang="en-US" altLang="en-US" sz="3600" dirty="0">
                <a:solidFill>
                  <a:srgbClr val="FBE201"/>
                </a:solidFill>
                <a:latin typeface="Montserrat Medium"/>
                <a:cs typeface="Arial"/>
              </a:rPr>
              <a:t>SPELA BOWLING</a:t>
            </a:r>
          </a:p>
        </p:txBody>
      </p:sp>
      <p:sp>
        <p:nvSpPr>
          <p:cNvPr id="7" name="textruta 6">
            <a:extLst>
              <a:ext uri="{FF2B5EF4-FFF2-40B4-BE49-F238E27FC236}">
                <a16:creationId xmlns:a16="http://schemas.microsoft.com/office/drawing/2014/main" id="{4CB507AD-F427-4F8B-BD7F-AB68F63B25E4}"/>
              </a:ext>
            </a:extLst>
          </p:cNvPr>
          <p:cNvSpPr txBox="1"/>
          <p:nvPr/>
        </p:nvSpPr>
        <p:spPr>
          <a:xfrm>
            <a:off x="530679" y="1796572"/>
            <a:ext cx="5697126" cy="2246769"/>
          </a:xfrm>
          <a:prstGeom prst="rect">
            <a:avLst/>
          </a:prstGeom>
          <a:noFill/>
        </p:spPr>
        <p:txBody>
          <a:bodyPr wrap="square">
            <a:spAutoFit/>
          </a:bodyPr>
          <a:lstStyle/>
          <a:p>
            <a:r>
              <a:rPr lang="sv-SE" sz="2000" dirty="0">
                <a:solidFill>
                  <a:schemeClr val="bg1">
                    <a:lumMod val="85000"/>
                  </a:schemeClr>
                </a:solidFill>
                <a:latin typeface="Rokkitt" pitchFamily="2" charset="0"/>
                <a:cs typeface="Calibri" panose="020F0502020204030204" pitchFamily="34" charset="0"/>
              </a:rPr>
              <a:t>Nu har vi kommit så långt att det är dags att gå ut på banan och slå lite strikes.. Nåja, så enkelt är det kanske inte.</a:t>
            </a:r>
            <a:br>
              <a:rPr lang="sv-SE" sz="2000" dirty="0">
                <a:solidFill>
                  <a:schemeClr val="bg1">
                    <a:lumMod val="85000"/>
                  </a:schemeClr>
                </a:solidFill>
                <a:latin typeface="Rokkitt" pitchFamily="2" charset="0"/>
                <a:cs typeface="Calibri" panose="020F0502020204030204" pitchFamily="34" charset="0"/>
              </a:rPr>
            </a:br>
            <a:br>
              <a:rPr lang="sv-SE" sz="2000" dirty="0">
                <a:solidFill>
                  <a:schemeClr val="bg1">
                    <a:lumMod val="85000"/>
                  </a:schemeClr>
                </a:solidFill>
                <a:latin typeface="Rokkitt" pitchFamily="2" charset="0"/>
                <a:cs typeface="Calibri" panose="020F0502020204030204" pitchFamily="34" charset="0"/>
              </a:rPr>
            </a:br>
            <a:r>
              <a:rPr lang="sv-SE" sz="2000" dirty="0">
                <a:solidFill>
                  <a:schemeClr val="bg1">
                    <a:lumMod val="85000"/>
                  </a:schemeClr>
                </a:solidFill>
                <a:latin typeface="Rokkitt" pitchFamily="2" charset="0"/>
                <a:cs typeface="Calibri" panose="020F0502020204030204" pitchFamily="34" charset="0"/>
              </a:rPr>
              <a:t>Här kommer några tips på hur du kan slå ned lite fler käglor och kanske vinna familjemästerskapet nästa gång.</a:t>
            </a:r>
            <a:endParaRPr lang="sv-SE" sz="2000" dirty="0">
              <a:solidFill>
                <a:srgbClr val="FBE201"/>
              </a:solidFill>
              <a:latin typeface="Rokkitt" pitchFamily="2" charset="0"/>
              <a:cs typeface="Calibri" panose="020F0502020204030204" pitchFamily="34" charset="0"/>
            </a:endParaRPr>
          </a:p>
        </p:txBody>
      </p:sp>
      <p:pic>
        <p:nvPicPr>
          <p:cNvPr id="2" name="Onlinemedia 1" title="Film fo╠êr ka╠êgelfall 1 hands Perfekt strike">
            <a:hlinkClick r:id="" action="ppaction://media"/>
            <a:extLst>
              <a:ext uri="{FF2B5EF4-FFF2-40B4-BE49-F238E27FC236}">
                <a16:creationId xmlns:a16="http://schemas.microsoft.com/office/drawing/2014/main" id="{5F72F27B-E382-4D52-B57C-64451C61B98D}"/>
              </a:ext>
            </a:extLst>
          </p:cNvPr>
          <p:cNvPicPr>
            <a:picLocks noRot="1" noChangeAspect="1"/>
          </p:cNvPicPr>
          <p:nvPr>
            <a:videoFile r:link="rId2"/>
          </p:nvPr>
        </p:nvPicPr>
        <p:blipFill>
          <a:blip r:embed="rId7"/>
          <a:stretch>
            <a:fillRect/>
          </a:stretch>
        </p:blipFill>
        <p:spPr>
          <a:xfrm>
            <a:off x="7661189" y="1582603"/>
            <a:ext cx="4000132" cy="2260075"/>
          </a:xfrm>
          <a:prstGeom prst="rect">
            <a:avLst/>
          </a:prstGeom>
        </p:spPr>
      </p:pic>
      <p:pic>
        <p:nvPicPr>
          <p:cNvPr id="3" name="Onlinemedia 2" title="Film fo╠êr ka╠êgelfall 2 hands Perfekt strike">
            <a:hlinkClick r:id="" action="ppaction://media"/>
            <a:extLst>
              <a:ext uri="{FF2B5EF4-FFF2-40B4-BE49-F238E27FC236}">
                <a16:creationId xmlns:a16="http://schemas.microsoft.com/office/drawing/2014/main" id="{42E58227-4744-470D-A079-384674332886}"/>
              </a:ext>
            </a:extLst>
          </p:cNvPr>
          <p:cNvPicPr>
            <a:picLocks noRot="1" noChangeAspect="1"/>
          </p:cNvPicPr>
          <p:nvPr>
            <a:videoFile r:link="rId3"/>
          </p:nvPr>
        </p:nvPicPr>
        <p:blipFill>
          <a:blip r:embed="rId8"/>
          <a:stretch>
            <a:fillRect/>
          </a:stretch>
        </p:blipFill>
        <p:spPr>
          <a:xfrm>
            <a:off x="7661189" y="4135338"/>
            <a:ext cx="4000132" cy="2260075"/>
          </a:xfrm>
          <a:prstGeom prst="rect">
            <a:avLst/>
          </a:prstGeom>
        </p:spPr>
      </p:pic>
    </p:spTree>
    <p:custDataLst>
      <p:tags r:id="rId1"/>
    </p:custDataLst>
    <p:extLst>
      <p:ext uri="{BB962C8B-B14F-4D97-AF65-F5344CB8AC3E}">
        <p14:creationId xmlns:p14="http://schemas.microsoft.com/office/powerpoint/2010/main" val="296479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3"/>
                </p:tgtEl>
              </p:cMediaNode>
            </p:video>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3" descr="En bild som visar text&#10;&#10;Automatiskt genererad beskrivning">
            <a:extLst>
              <a:ext uri="{FF2B5EF4-FFF2-40B4-BE49-F238E27FC236}">
                <a16:creationId xmlns:a16="http://schemas.microsoft.com/office/drawing/2014/main" id="{414A91AE-BB42-4518-881A-316903F4F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4370" y="203075"/>
            <a:ext cx="6495239" cy="1006591"/>
          </a:xfrm>
          <a:prstGeom prst="rect">
            <a:avLst/>
          </a:prstGeom>
        </p:spPr>
      </p:pic>
      <p:sp>
        <p:nvSpPr>
          <p:cNvPr id="4" name="textruta 3">
            <a:extLst>
              <a:ext uri="{FF2B5EF4-FFF2-40B4-BE49-F238E27FC236}">
                <a16:creationId xmlns:a16="http://schemas.microsoft.com/office/drawing/2014/main" id="{B8E33CFE-501F-4F55-A8F5-4B932BF67437}"/>
              </a:ext>
            </a:extLst>
          </p:cNvPr>
          <p:cNvSpPr txBox="1"/>
          <p:nvPr/>
        </p:nvSpPr>
        <p:spPr>
          <a:xfrm>
            <a:off x="5688000" y="540000"/>
            <a:ext cx="4547356" cy="646331"/>
          </a:xfrm>
          <a:prstGeom prst="rect">
            <a:avLst/>
          </a:prstGeom>
          <a:noFill/>
        </p:spPr>
        <p:txBody>
          <a:bodyPr wrap="square" lIns="91440" tIns="45720" rIns="91440" bIns="45720" rtlCol="0" anchor="t">
            <a:spAutoFit/>
          </a:bodyPr>
          <a:lstStyle/>
          <a:p>
            <a:r>
              <a:rPr lang="en-US" altLang="en-US" sz="3600" dirty="0">
                <a:solidFill>
                  <a:srgbClr val="FBE201"/>
                </a:solidFill>
                <a:latin typeface="Montserrat Medium"/>
                <a:cs typeface="Arial"/>
              </a:rPr>
              <a:t>1-HANDSSVING</a:t>
            </a:r>
          </a:p>
        </p:txBody>
      </p:sp>
      <p:sp>
        <p:nvSpPr>
          <p:cNvPr id="7" name="textruta 6">
            <a:extLst>
              <a:ext uri="{FF2B5EF4-FFF2-40B4-BE49-F238E27FC236}">
                <a16:creationId xmlns:a16="http://schemas.microsoft.com/office/drawing/2014/main" id="{4CB507AD-F427-4F8B-BD7F-AB68F63B25E4}"/>
              </a:ext>
            </a:extLst>
          </p:cNvPr>
          <p:cNvSpPr txBox="1"/>
          <p:nvPr/>
        </p:nvSpPr>
        <p:spPr>
          <a:xfrm>
            <a:off x="530679" y="1796572"/>
            <a:ext cx="8281548" cy="1631216"/>
          </a:xfrm>
          <a:prstGeom prst="rect">
            <a:avLst/>
          </a:prstGeom>
          <a:noFill/>
        </p:spPr>
        <p:txBody>
          <a:bodyPr wrap="square">
            <a:spAutoFit/>
          </a:bodyPr>
          <a:lstStyle/>
          <a:p>
            <a:pPr marL="228600"/>
            <a: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t>Bowling är en repetitionssport. För att kunna repetera din </a:t>
            </a:r>
            <a:r>
              <a:rPr lang="sv-SE" sz="2000" dirty="0">
                <a:solidFill>
                  <a:schemeClr val="bg1">
                    <a:lumMod val="95000"/>
                  </a:schemeClr>
                </a:solidFill>
                <a:effectLst/>
                <a:latin typeface="Rokkitt" pitchFamily="2" charset="0"/>
                <a:ea typeface="Times New Roman" panose="02020603050405020304" pitchFamily="18" charset="0"/>
                <a:cs typeface="Calibri" panose="020F0502020204030204" pitchFamily="34" charset="0"/>
              </a:rPr>
              <a:t>sving </a:t>
            </a:r>
            <a: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t>så är det en fördel om du kan vara så avspänd som möjligt. Som vi beskrev </a:t>
            </a:r>
            <a:r>
              <a:rPr lang="sv-SE" sz="2000" dirty="0">
                <a:solidFill>
                  <a:schemeClr val="bg1">
                    <a:lumMod val="85000"/>
                  </a:schemeClr>
                </a:solidFill>
                <a:latin typeface="Rokkitt" pitchFamily="2" charset="0"/>
                <a:ea typeface="Times New Roman" panose="02020603050405020304" pitchFamily="18" charset="0"/>
                <a:cs typeface="Calibri" panose="020F0502020204030204" pitchFamily="34" charset="0"/>
              </a:rPr>
              <a:t>i </a:t>
            </a:r>
            <a: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t>en tidigare punkt så styrs den möjligheten vanligen av passformen på klotet.</a:t>
            </a:r>
            <a:b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br>
            <a: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t>Ju </a:t>
            </a:r>
            <a:r>
              <a:rPr lang="sv-SE" sz="2000" dirty="0">
                <a:solidFill>
                  <a:schemeClr val="bg1">
                    <a:lumMod val="85000"/>
                  </a:schemeClr>
                </a:solidFill>
                <a:latin typeface="Rokkitt" pitchFamily="2" charset="0"/>
                <a:ea typeface="Times New Roman" panose="02020603050405020304" pitchFamily="18" charset="0"/>
                <a:cs typeface="Calibri" panose="020F0502020204030204" pitchFamily="34" charset="0"/>
              </a:rPr>
              <a:t>mindre du behöver anstränga dig för att </a:t>
            </a:r>
            <a: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t>hålla i klotet desto lättare blir det att repetera svingen.</a:t>
            </a:r>
            <a:endParaRPr lang="sv-SE" sz="2000" dirty="0">
              <a:solidFill>
                <a:schemeClr val="bg1">
                  <a:lumMod val="85000"/>
                </a:schemeClr>
              </a:solidFill>
              <a:effectLst/>
              <a:latin typeface="Rokkitt" pitchFamily="2" charset="0"/>
              <a:ea typeface="Times New Roman" panose="02020603050405020304" pitchFamily="18" charset="0"/>
            </a:endParaRPr>
          </a:p>
        </p:txBody>
      </p:sp>
      <p:pic>
        <p:nvPicPr>
          <p:cNvPr id="19" name="Bildobjekt 18">
            <a:extLst>
              <a:ext uri="{FF2B5EF4-FFF2-40B4-BE49-F238E27FC236}">
                <a16:creationId xmlns:a16="http://schemas.microsoft.com/office/drawing/2014/main" id="{A17F3E3F-EE75-4255-9001-84411A434D70}"/>
              </a:ext>
            </a:extLst>
          </p:cNvPr>
          <p:cNvPicPr>
            <a:picLocks noChangeAspect="1"/>
          </p:cNvPicPr>
          <p:nvPr/>
        </p:nvPicPr>
        <p:blipFill rotWithShape="1">
          <a:blip r:embed="rId5"/>
          <a:srcRect l="60081" t="16065" r="16625" b="41596"/>
          <a:stretch/>
        </p:blipFill>
        <p:spPr bwMode="auto">
          <a:xfrm>
            <a:off x="5584370" y="4014694"/>
            <a:ext cx="4751616" cy="2429358"/>
          </a:xfrm>
          <a:prstGeom prst="rect">
            <a:avLst/>
          </a:prstGeom>
          <a:ln>
            <a:noFill/>
          </a:ln>
          <a:extLst>
            <a:ext uri="{53640926-AAD7-44D8-BBD7-CCE9431645EC}">
              <a14:shadowObscured xmlns:a14="http://schemas.microsoft.com/office/drawing/2010/main"/>
            </a:ext>
          </a:extLst>
        </p:spPr>
      </p:pic>
      <p:pic>
        <p:nvPicPr>
          <p:cNvPr id="20" name="Picture 4" descr="A picture containing diagram&#10;&#10;Description automatically generated">
            <a:extLst>
              <a:ext uri="{FF2B5EF4-FFF2-40B4-BE49-F238E27FC236}">
                <a16:creationId xmlns:a16="http://schemas.microsoft.com/office/drawing/2014/main" id="{745BE74B-4562-46B4-8084-CD9117DC1AC7}"/>
              </a:ext>
            </a:extLst>
          </p:cNvPr>
          <p:cNvPicPr>
            <a:picLocks noChangeAspect="1"/>
          </p:cNvPicPr>
          <p:nvPr/>
        </p:nvPicPr>
        <p:blipFill>
          <a:blip r:embed="rId6"/>
          <a:stretch>
            <a:fillRect/>
          </a:stretch>
        </p:blipFill>
        <p:spPr>
          <a:xfrm>
            <a:off x="777211" y="4205468"/>
            <a:ext cx="4486258" cy="2047809"/>
          </a:xfrm>
          <a:prstGeom prst="rect">
            <a:avLst/>
          </a:prstGeom>
        </p:spPr>
      </p:pic>
    </p:spTree>
    <p:custDataLst>
      <p:tags r:id="rId1"/>
    </p:custDataLst>
    <p:extLst>
      <p:ext uri="{BB962C8B-B14F-4D97-AF65-F5344CB8AC3E}">
        <p14:creationId xmlns:p14="http://schemas.microsoft.com/office/powerpoint/2010/main" val="2809083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22742"/>
        </a:solidFill>
        <a:effectLst/>
      </p:bgPr>
    </p:bg>
    <p:spTree>
      <p:nvGrpSpPr>
        <p:cNvPr id="1" name=""/>
        <p:cNvGrpSpPr/>
        <p:nvPr/>
      </p:nvGrpSpPr>
      <p:grpSpPr>
        <a:xfrm>
          <a:off x="0" y="0"/>
          <a:ext cx="0" cy="0"/>
          <a:chOff x="0" y="0"/>
          <a:chExt cx="0" cy="0"/>
        </a:xfrm>
      </p:grpSpPr>
      <p:pic>
        <p:nvPicPr>
          <p:cNvPr id="6" name="Bildobjekt 3" descr="En bild som visar text&#10;&#10;Automatiskt genererad beskrivning">
            <a:extLst>
              <a:ext uri="{FF2B5EF4-FFF2-40B4-BE49-F238E27FC236}">
                <a16:creationId xmlns:a16="http://schemas.microsoft.com/office/drawing/2014/main" id="{414A91AE-BB42-4518-881A-316903F4F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4370" y="203075"/>
            <a:ext cx="6495239" cy="1006591"/>
          </a:xfrm>
          <a:prstGeom prst="rect">
            <a:avLst/>
          </a:prstGeom>
        </p:spPr>
      </p:pic>
      <p:sp>
        <p:nvSpPr>
          <p:cNvPr id="4" name="textruta 3">
            <a:extLst>
              <a:ext uri="{FF2B5EF4-FFF2-40B4-BE49-F238E27FC236}">
                <a16:creationId xmlns:a16="http://schemas.microsoft.com/office/drawing/2014/main" id="{B8E33CFE-501F-4F55-A8F5-4B932BF67437}"/>
              </a:ext>
            </a:extLst>
          </p:cNvPr>
          <p:cNvSpPr txBox="1"/>
          <p:nvPr/>
        </p:nvSpPr>
        <p:spPr>
          <a:xfrm>
            <a:off x="5688000" y="540000"/>
            <a:ext cx="4547356" cy="646331"/>
          </a:xfrm>
          <a:prstGeom prst="rect">
            <a:avLst/>
          </a:prstGeom>
          <a:noFill/>
        </p:spPr>
        <p:txBody>
          <a:bodyPr wrap="square" lIns="91440" tIns="45720" rIns="91440" bIns="45720" rtlCol="0" anchor="t">
            <a:spAutoFit/>
          </a:bodyPr>
          <a:lstStyle/>
          <a:p>
            <a:r>
              <a:rPr lang="en-US" altLang="en-US" sz="3600" dirty="0">
                <a:solidFill>
                  <a:srgbClr val="FBE201"/>
                </a:solidFill>
                <a:latin typeface="Montserrat Medium"/>
                <a:cs typeface="Arial"/>
              </a:rPr>
              <a:t>2-HANDSS</a:t>
            </a:r>
            <a:r>
              <a:rPr lang="en-US" altLang="en-US" sz="3600" dirty="0">
                <a:solidFill>
                  <a:srgbClr val="FAE200"/>
                </a:solidFill>
                <a:latin typeface="Montserrat Medium"/>
                <a:cs typeface="Arial"/>
              </a:rPr>
              <a:t>V</a:t>
            </a:r>
            <a:r>
              <a:rPr lang="en-US" altLang="en-US" sz="3600" dirty="0">
                <a:solidFill>
                  <a:srgbClr val="FBE201"/>
                </a:solidFill>
                <a:latin typeface="Montserrat Medium"/>
                <a:cs typeface="Arial"/>
              </a:rPr>
              <a:t>ING</a:t>
            </a:r>
          </a:p>
        </p:txBody>
      </p:sp>
      <p:sp>
        <p:nvSpPr>
          <p:cNvPr id="7" name="textruta 6">
            <a:extLst>
              <a:ext uri="{FF2B5EF4-FFF2-40B4-BE49-F238E27FC236}">
                <a16:creationId xmlns:a16="http://schemas.microsoft.com/office/drawing/2014/main" id="{4CB507AD-F427-4F8B-BD7F-AB68F63B25E4}"/>
              </a:ext>
            </a:extLst>
          </p:cNvPr>
          <p:cNvSpPr txBox="1"/>
          <p:nvPr/>
        </p:nvSpPr>
        <p:spPr>
          <a:xfrm>
            <a:off x="530679" y="1796572"/>
            <a:ext cx="7192735" cy="1015663"/>
          </a:xfrm>
          <a:prstGeom prst="rect">
            <a:avLst/>
          </a:prstGeom>
          <a:noFill/>
        </p:spPr>
        <p:txBody>
          <a:bodyPr wrap="square">
            <a:spAutoFit/>
          </a:bodyPr>
          <a:lstStyle/>
          <a:p>
            <a:pPr marL="228600"/>
            <a: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t>Den här tekniken kräver en annan typ av </a:t>
            </a:r>
            <a:r>
              <a:rPr lang="sv-SE" sz="2000" dirty="0">
                <a:solidFill>
                  <a:schemeClr val="bg1">
                    <a:lumMod val="95000"/>
                  </a:schemeClr>
                </a:solidFill>
                <a:effectLst/>
                <a:latin typeface="Rokkitt" pitchFamily="2" charset="0"/>
                <a:ea typeface="Times New Roman" panose="02020603050405020304" pitchFamily="18" charset="0"/>
                <a:cs typeface="Calibri" panose="020F0502020204030204" pitchFamily="34" charset="0"/>
              </a:rPr>
              <a:t>sving</a:t>
            </a:r>
            <a: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t>, där icke </a:t>
            </a:r>
            <a:r>
              <a:rPr lang="sv-SE" sz="2000" dirty="0" err="1">
                <a:solidFill>
                  <a:schemeClr val="bg1">
                    <a:lumMod val="85000"/>
                  </a:schemeClr>
                </a:solidFill>
                <a:effectLst/>
                <a:latin typeface="Rokkitt" pitchFamily="2" charset="0"/>
                <a:ea typeface="Times New Roman" panose="02020603050405020304" pitchFamily="18" charset="0"/>
                <a:cs typeface="Calibri" panose="020F0502020204030204" pitchFamily="34" charset="0"/>
              </a:rPr>
              <a:t>spelarm</a:t>
            </a:r>
            <a: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t> ”ersätter” tummen och stöttar klotet mot </a:t>
            </a:r>
            <a:r>
              <a:rPr lang="sv-SE" sz="2000" dirty="0" err="1">
                <a:solidFill>
                  <a:schemeClr val="bg1">
                    <a:lumMod val="85000"/>
                  </a:schemeClr>
                </a:solidFill>
                <a:effectLst/>
                <a:latin typeface="Rokkitt" pitchFamily="2" charset="0"/>
                <a:ea typeface="Times New Roman" panose="02020603050405020304" pitchFamily="18" charset="0"/>
                <a:cs typeface="Calibri" panose="020F0502020204030204" pitchFamily="34" charset="0"/>
              </a:rPr>
              <a:t>spelarmen</a:t>
            </a:r>
            <a: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t> under swingen.</a:t>
            </a:r>
            <a:endParaRPr lang="sv-SE" sz="2000" dirty="0">
              <a:solidFill>
                <a:schemeClr val="bg1">
                  <a:lumMod val="85000"/>
                </a:schemeClr>
              </a:solidFill>
              <a:effectLst/>
              <a:latin typeface="Rokkitt" pitchFamily="2" charset="0"/>
              <a:ea typeface="Times New Roman" panose="02020603050405020304" pitchFamily="18" charset="0"/>
            </a:endParaRPr>
          </a:p>
        </p:txBody>
      </p:sp>
      <p:pic>
        <p:nvPicPr>
          <p:cNvPr id="8" name="Bildobjekt 7">
            <a:extLst>
              <a:ext uri="{FF2B5EF4-FFF2-40B4-BE49-F238E27FC236}">
                <a16:creationId xmlns:a16="http://schemas.microsoft.com/office/drawing/2014/main" id="{02A1EEA9-2446-4AC0-9A36-12D0926DF1A3}"/>
              </a:ext>
            </a:extLst>
          </p:cNvPr>
          <p:cNvPicPr>
            <a:picLocks noChangeAspect="1"/>
          </p:cNvPicPr>
          <p:nvPr/>
        </p:nvPicPr>
        <p:blipFill rotWithShape="1">
          <a:blip r:embed="rId5"/>
          <a:srcRect l="72507" t="21176" r="19398" b="40136"/>
          <a:stretch/>
        </p:blipFill>
        <p:spPr bwMode="auto">
          <a:xfrm>
            <a:off x="7842103" y="1796571"/>
            <a:ext cx="3437193" cy="4620557"/>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843487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3" descr="En bild som visar text&#10;&#10;Automatiskt genererad beskrivning">
            <a:extLst>
              <a:ext uri="{FF2B5EF4-FFF2-40B4-BE49-F238E27FC236}">
                <a16:creationId xmlns:a16="http://schemas.microsoft.com/office/drawing/2014/main" id="{414A91AE-BB42-4518-881A-316903F4F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4370" y="203075"/>
            <a:ext cx="6495239" cy="1006591"/>
          </a:xfrm>
          <a:prstGeom prst="rect">
            <a:avLst/>
          </a:prstGeom>
        </p:spPr>
      </p:pic>
      <p:sp>
        <p:nvSpPr>
          <p:cNvPr id="4" name="textruta 3">
            <a:extLst>
              <a:ext uri="{FF2B5EF4-FFF2-40B4-BE49-F238E27FC236}">
                <a16:creationId xmlns:a16="http://schemas.microsoft.com/office/drawing/2014/main" id="{B8E33CFE-501F-4F55-A8F5-4B932BF67437}"/>
              </a:ext>
            </a:extLst>
          </p:cNvPr>
          <p:cNvSpPr txBox="1"/>
          <p:nvPr/>
        </p:nvSpPr>
        <p:spPr>
          <a:xfrm>
            <a:off x="5688000" y="540000"/>
            <a:ext cx="4547356" cy="646331"/>
          </a:xfrm>
          <a:prstGeom prst="rect">
            <a:avLst/>
          </a:prstGeom>
          <a:noFill/>
        </p:spPr>
        <p:txBody>
          <a:bodyPr wrap="square" lIns="91440" tIns="45720" rIns="91440" bIns="45720" rtlCol="0" anchor="t">
            <a:spAutoFit/>
          </a:bodyPr>
          <a:lstStyle/>
          <a:p>
            <a:r>
              <a:rPr lang="en-US" altLang="en-US" sz="3600" dirty="0">
                <a:solidFill>
                  <a:srgbClr val="FBE201"/>
                </a:solidFill>
                <a:latin typeface="Montserrat Medium"/>
                <a:cs typeface="Arial"/>
              </a:rPr>
              <a:t>ANSATSEN</a:t>
            </a:r>
          </a:p>
        </p:txBody>
      </p:sp>
      <p:sp>
        <p:nvSpPr>
          <p:cNvPr id="7" name="textruta 6">
            <a:extLst>
              <a:ext uri="{FF2B5EF4-FFF2-40B4-BE49-F238E27FC236}">
                <a16:creationId xmlns:a16="http://schemas.microsoft.com/office/drawing/2014/main" id="{4CB507AD-F427-4F8B-BD7F-AB68F63B25E4}"/>
              </a:ext>
            </a:extLst>
          </p:cNvPr>
          <p:cNvSpPr txBox="1"/>
          <p:nvPr/>
        </p:nvSpPr>
        <p:spPr>
          <a:xfrm>
            <a:off x="530680" y="1796572"/>
            <a:ext cx="5804218" cy="2031325"/>
          </a:xfrm>
          <a:prstGeom prst="rect">
            <a:avLst/>
          </a:prstGeom>
          <a:noFill/>
        </p:spPr>
        <p:txBody>
          <a:bodyPr wrap="square">
            <a:spAutoFit/>
          </a:bodyPr>
          <a:lstStyle/>
          <a:p>
            <a:pPr marL="228600"/>
            <a:r>
              <a:rPr lang="sv-SE" dirty="0">
                <a:solidFill>
                  <a:schemeClr val="bg1">
                    <a:lumMod val="85000"/>
                  </a:schemeClr>
                </a:solidFill>
                <a:latin typeface="Rokkitt" pitchFamily="2" charset="0"/>
                <a:ea typeface="Times New Roman" panose="02020603050405020304" pitchFamily="18" charset="0"/>
                <a:cs typeface="Calibri" panose="020F0502020204030204" pitchFamily="34" charset="0"/>
              </a:rPr>
              <a:t>För att lättare stå i balans när vi släpper klotet så strävar vi efter att komma </a:t>
            </a:r>
            <a:r>
              <a:rPr lang="sv-SE" sz="18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t>fram med vänster fot om du är högerhänt. </a:t>
            </a:r>
            <a:r>
              <a:rPr lang="sv-SE" dirty="0">
                <a:solidFill>
                  <a:schemeClr val="bg1">
                    <a:lumMod val="85000"/>
                  </a:schemeClr>
                </a:solidFill>
                <a:latin typeface="Rokkitt" pitchFamily="2" charset="0"/>
                <a:cs typeface="Calibri" panose="020F0502020204030204" pitchFamily="34" charset="0"/>
              </a:rPr>
              <a:t>Ansatslängden är individuell och skiljer sig mellan spelare. Längden anpassas efter spelarens naturliga ansats.</a:t>
            </a:r>
            <a:br>
              <a:rPr lang="sv-SE" sz="18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br>
            <a:r>
              <a:rPr lang="sv-SE" sz="1800" dirty="0">
                <a:solidFill>
                  <a:srgbClr val="FAE200"/>
                </a:solidFill>
                <a:effectLst/>
                <a:latin typeface="Rokkitt" pitchFamily="2" charset="0"/>
                <a:ea typeface="Times New Roman" panose="02020603050405020304" pitchFamily="18" charset="0"/>
                <a:cs typeface="Calibri" panose="020F0502020204030204" pitchFamily="34" charset="0"/>
              </a:rPr>
              <a:t>Bilden nedan beskriver grunden i en ansats anpassad för en högerhänt spelare.</a:t>
            </a:r>
            <a:endParaRPr lang="sv-SE" sz="2000" dirty="0">
              <a:solidFill>
                <a:srgbClr val="FAE200"/>
              </a:solidFill>
              <a:effectLst/>
              <a:latin typeface="Rokkitt" pitchFamily="2" charset="0"/>
              <a:ea typeface="Times New Roman" panose="02020603050405020304" pitchFamily="18" charset="0"/>
            </a:endParaRPr>
          </a:p>
        </p:txBody>
      </p:sp>
      <p:pic>
        <p:nvPicPr>
          <p:cNvPr id="3" name="Bildobjekt 2">
            <a:extLst>
              <a:ext uri="{FF2B5EF4-FFF2-40B4-BE49-F238E27FC236}">
                <a16:creationId xmlns:a16="http://schemas.microsoft.com/office/drawing/2014/main" id="{AE62C2BF-0EA7-4B26-BA5D-8A60760BA0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9723" y="3289715"/>
            <a:ext cx="8029575" cy="3466961"/>
          </a:xfrm>
          <a:prstGeom prst="rect">
            <a:avLst/>
          </a:prstGeom>
        </p:spPr>
      </p:pic>
    </p:spTree>
    <p:custDataLst>
      <p:tags r:id="rId1"/>
    </p:custDataLst>
    <p:extLst>
      <p:ext uri="{BB962C8B-B14F-4D97-AF65-F5344CB8AC3E}">
        <p14:creationId xmlns:p14="http://schemas.microsoft.com/office/powerpoint/2010/main" val="572151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3" descr="En bild som visar text&#10;&#10;Automatiskt genererad beskrivning">
            <a:extLst>
              <a:ext uri="{FF2B5EF4-FFF2-40B4-BE49-F238E27FC236}">
                <a16:creationId xmlns:a16="http://schemas.microsoft.com/office/drawing/2014/main" id="{414A91AE-BB42-4518-881A-316903F4F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4370" y="203075"/>
            <a:ext cx="6495239" cy="1006591"/>
          </a:xfrm>
          <a:prstGeom prst="rect">
            <a:avLst/>
          </a:prstGeom>
        </p:spPr>
      </p:pic>
      <p:sp>
        <p:nvSpPr>
          <p:cNvPr id="4" name="textruta 3">
            <a:extLst>
              <a:ext uri="{FF2B5EF4-FFF2-40B4-BE49-F238E27FC236}">
                <a16:creationId xmlns:a16="http://schemas.microsoft.com/office/drawing/2014/main" id="{B8E33CFE-501F-4F55-A8F5-4B932BF67437}"/>
              </a:ext>
            </a:extLst>
          </p:cNvPr>
          <p:cNvSpPr txBox="1"/>
          <p:nvPr/>
        </p:nvSpPr>
        <p:spPr>
          <a:xfrm>
            <a:off x="5688000" y="540000"/>
            <a:ext cx="4547356" cy="646331"/>
          </a:xfrm>
          <a:prstGeom prst="rect">
            <a:avLst/>
          </a:prstGeom>
          <a:noFill/>
        </p:spPr>
        <p:txBody>
          <a:bodyPr wrap="square" lIns="91440" tIns="45720" rIns="91440" bIns="45720" rtlCol="0" anchor="t">
            <a:spAutoFit/>
          </a:bodyPr>
          <a:lstStyle/>
          <a:p>
            <a:r>
              <a:rPr lang="en-US" altLang="en-US" sz="3600" dirty="0">
                <a:solidFill>
                  <a:srgbClr val="FBE201"/>
                </a:solidFill>
                <a:latin typeface="Montserrat Medium"/>
                <a:cs typeface="Arial"/>
              </a:rPr>
              <a:t>VÄLKOMMEN</a:t>
            </a:r>
          </a:p>
        </p:txBody>
      </p:sp>
      <p:sp>
        <p:nvSpPr>
          <p:cNvPr id="2" name="textruta 1">
            <a:extLst>
              <a:ext uri="{FF2B5EF4-FFF2-40B4-BE49-F238E27FC236}">
                <a16:creationId xmlns:a16="http://schemas.microsoft.com/office/drawing/2014/main" id="{E2600EE1-5354-BE9B-984C-B1CDA01620CA}"/>
              </a:ext>
            </a:extLst>
          </p:cNvPr>
          <p:cNvSpPr txBox="1"/>
          <p:nvPr/>
        </p:nvSpPr>
        <p:spPr>
          <a:xfrm>
            <a:off x="1878496" y="2012530"/>
            <a:ext cx="10313504" cy="1107996"/>
          </a:xfrm>
          <a:prstGeom prst="rect">
            <a:avLst/>
          </a:prstGeom>
          <a:noFill/>
        </p:spPr>
        <p:txBody>
          <a:bodyPr wrap="square" lIns="91440" tIns="45720" rIns="91440" bIns="45720" rtlCol="0" anchor="t">
            <a:spAutoFit/>
          </a:bodyPr>
          <a:lstStyle/>
          <a:p>
            <a:r>
              <a:rPr lang="en-US" altLang="en-US" sz="6600" dirty="0">
                <a:solidFill>
                  <a:srgbClr val="FBE201"/>
                </a:solidFill>
                <a:latin typeface="Montserrat Medium"/>
                <a:cs typeface="Arial"/>
              </a:rPr>
              <a:t>LEKTION #2</a:t>
            </a:r>
          </a:p>
        </p:txBody>
      </p:sp>
      <p:sp>
        <p:nvSpPr>
          <p:cNvPr id="5" name="textruta 4">
            <a:extLst>
              <a:ext uri="{FF2B5EF4-FFF2-40B4-BE49-F238E27FC236}">
                <a16:creationId xmlns:a16="http://schemas.microsoft.com/office/drawing/2014/main" id="{1329693D-4085-658E-536C-C7C8357F62A7}"/>
              </a:ext>
            </a:extLst>
          </p:cNvPr>
          <p:cNvSpPr txBox="1"/>
          <p:nvPr/>
        </p:nvSpPr>
        <p:spPr>
          <a:xfrm>
            <a:off x="0" y="3120526"/>
            <a:ext cx="12192000" cy="830997"/>
          </a:xfrm>
          <a:prstGeom prst="rect">
            <a:avLst/>
          </a:prstGeom>
          <a:noFill/>
        </p:spPr>
        <p:txBody>
          <a:bodyPr wrap="square">
            <a:spAutoFit/>
          </a:bodyPr>
          <a:lstStyle/>
          <a:p>
            <a:pPr algn="ctr"/>
            <a:r>
              <a:rPr lang="en-US" altLang="en-US" sz="4800" dirty="0">
                <a:solidFill>
                  <a:srgbClr val="4B749B"/>
                </a:solidFill>
                <a:latin typeface="Montserrat Medium"/>
                <a:cs typeface="Arial"/>
              </a:rPr>
              <a:t>HUR MAN SKRUVAR</a:t>
            </a:r>
            <a:endParaRPr lang="sv-SE" sz="4800" dirty="0">
              <a:solidFill>
                <a:srgbClr val="4B749B"/>
              </a:solidFill>
            </a:endParaRPr>
          </a:p>
        </p:txBody>
      </p:sp>
    </p:spTree>
    <p:custDataLst>
      <p:tags r:id="rId1"/>
    </p:custDataLst>
    <p:extLst>
      <p:ext uri="{BB962C8B-B14F-4D97-AF65-F5344CB8AC3E}">
        <p14:creationId xmlns:p14="http://schemas.microsoft.com/office/powerpoint/2010/main" val="3614287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3" descr="En bild som visar text&#10;&#10;Automatiskt genererad beskrivning">
            <a:extLst>
              <a:ext uri="{FF2B5EF4-FFF2-40B4-BE49-F238E27FC236}">
                <a16:creationId xmlns:a16="http://schemas.microsoft.com/office/drawing/2014/main" id="{414A91AE-BB42-4518-881A-316903F4FB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4370" y="203075"/>
            <a:ext cx="6495239" cy="1006591"/>
          </a:xfrm>
          <a:prstGeom prst="rect">
            <a:avLst/>
          </a:prstGeom>
        </p:spPr>
      </p:pic>
      <p:sp>
        <p:nvSpPr>
          <p:cNvPr id="4" name="textruta 3">
            <a:extLst>
              <a:ext uri="{FF2B5EF4-FFF2-40B4-BE49-F238E27FC236}">
                <a16:creationId xmlns:a16="http://schemas.microsoft.com/office/drawing/2014/main" id="{B8E33CFE-501F-4F55-A8F5-4B932BF67437}"/>
              </a:ext>
            </a:extLst>
          </p:cNvPr>
          <p:cNvSpPr txBox="1"/>
          <p:nvPr/>
        </p:nvSpPr>
        <p:spPr>
          <a:xfrm>
            <a:off x="5688000" y="540000"/>
            <a:ext cx="4547356" cy="646331"/>
          </a:xfrm>
          <a:prstGeom prst="rect">
            <a:avLst/>
          </a:prstGeom>
          <a:noFill/>
        </p:spPr>
        <p:txBody>
          <a:bodyPr wrap="square" lIns="91440" tIns="45720" rIns="91440" bIns="45720" rtlCol="0" anchor="t">
            <a:spAutoFit/>
          </a:bodyPr>
          <a:lstStyle/>
          <a:p>
            <a:r>
              <a:rPr lang="en-US" altLang="en-US" sz="3600" dirty="0">
                <a:solidFill>
                  <a:srgbClr val="FBE201"/>
                </a:solidFill>
                <a:latin typeface="Montserrat Medium"/>
                <a:cs typeface="Arial"/>
              </a:rPr>
              <a:t>SLÄPPET</a:t>
            </a:r>
          </a:p>
        </p:txBody>
      </p:sp>
      <p:sp>
        <p:nvSpPr>
          <p:cNvPr id="7" name="textruta 6">
            <a:extLst>
              <a:ext uri="{FF2B5EF4-FFF2-40B4-BE49-F238E27FC236}">
                <a16:creationId xmlns:a16="http://schemas.microsoft.com/office/drawing/2014/main" id="{4CB507AD-F427-4F8B-BD7F-AB68F63B25E4}"/>
              </a:ext>
            </a:extLst>
          </p:cNvPr>
          <p:cNvSpPr txBox="1"/>
          <p:nvPr/>
        </p:nvSpPr>
        <p:spPr>
          <a:xfrm>
            <a:off x="530680" y="1796572"/>
            <a:ext cx="6760028" cy="1938992"/>
          </a:xfrm>
          <a:prstGeom prst="rect">
            <a:avLst/>
          </a:prstGeom>
          <a:noFill/>
        </p:spPr>
        <p:txBody>
          <a:bodyPr wrap="square">
            <a:spAutoFit/>
          </a:bodyPr>
          <a:lstStyle/>
          <a:p>
            <a:pPr marL="228600"/>
            <a: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t>Släppet för 1-hands och 2-hands bygger på samma teknik.</a:t>
            </a:r>
            <a:b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br>
            <a: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t>Handens position skall alltid starta rakt bakifrån klotet som på bilden nedan.</a:t>
            </a:r>
            <a:b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br>
            <a: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t>Då har du möjlighet att välja om du vill rulla klotet framåt utan skruv eller att föra fingrarna till sidan av klotet under släppet för att slå ett skruvslag.</a:t>
            </a:r>
            <a:endParaRPr lang="sv-SE" sz="2000" dirty="0">
              <a:solidFill>
                <a:schemeClr val="bg1">
                  <a:lumMod val="85000"/>
                </a:schemeClr>
              </a:solidFill>
              <a:effectLst/>
              <a:latin typeface="Rokkitt" pitchFamily="2" charset="0"/>
              <a:ea typeface="Times New Roman" panose="02020603050405020304" pitchFamily="18" charset="0"/>
            </a:endParaRPr>
          </a:p>
        </p:txBody>
      </p:sp>
      <p:pic>
        <p:nvPicPr>
          <p:cNvPr id="8" name="Valtteri02_C001H001S0001.wmv">
            <a:hlinkClick r:id="" action="ppaction://media"/>
            <a:extLst>
              <a:ext uri="{FF2B5EF4-FFF2-40B4-BE49-F238E27FC236}">
                <a16:creationId xmlns:a16="http://schemas.microsoft.com/office/drawing/2014/main" id="{D16E51D4-FEC4-405C-A944-0B1EFB232D20}"/>
              </a:ext>
            </a:extLst>
          </p:cNvPr>
          <p:cNvPicPr>
            <a:picLocks noRot="1" noChangeAspect="1"/>
          </p:cNvPicPr>
          <p:nvPr>
            <a:videoFile r:link="rId2"/>
          </p:nvPr>
        </p:nvPicPr>
        <p:blipFill>
          <a:blip r:embed="rId6">
            <a:extLst>
              <a:ext uri="{28A0092B-C50C-407E-A947-70E740481C1C}">
                <a14:useLocalDpi xmlns:a14="http://schemas.microsoft.com/office/drawing/2010/main" val="0"/>
              </a:ext>
            </a:extLst>
          </a:blip>
          <a:srcRect/>
          <a:stretch>
            <a:fillRect/>
          </a:stretch>
        </p:blipFill>
        <p:spPr bwMode="auto">
          <a:xfrm>
            <a:off x="7571241" y="3060450"/>
            <a:ext cx="4071937"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9">
            <a:extLst>
              <a:ext uri="{FF2B5EF4-FFF2-40B4-BE49-F238E27FC236}">
                <a16:creationId xmlns:a16="http://schemas.microsoft.com/office/drawing/2014/main" id="{2E01D365-9F92-4AEB-987E-1B83EE4E321A}"/>
              </a:ext>
            </a:extLst>
          </p:cNvPr>
          <p:cNvPicPr>
            <a:picLocks noChangeAspect="1"/>
          </p:cNvPicPr>
          <p:nvPr/>
        </p:nvPicPr>
        <p:blipFill rotWithShape="1">
          <a:blip r:embed="rId7"/>
          <a:srcRect l="45912" t="38753" r="31410" b="32188"/>
          <a:stretch/>
        </p:blipFill>
        <p:spPr bwMode="auto">
          <a:xfrm>
            <a:off x="826409" y="4013391"/>
            <a:ext cx="2618921" cy="1887266"/>
          </a:xfrm>
          <a:prstGeom prst="rect">
            <a:avLst/>
          </a:prstGeom>
          <a:ln>
            <a:noFill/>
          </a:ln>
          <a:extLst>
            <a:ext uri="{53640926-AAD7-44D8-BBD7-CCE9431645EC}">
              <a14:shadowObscured xmlns:a14="http://schemas.microsoft.com/office/drawing/2010/main"/>
            </a:ext>
          </a:extLst>
        </p:spPr>
      </p:pic>
      <p:sp>
        <p:nvSpPr>
          <p:cNvPr id="14" name="textruta 13">
            <a:extLst>
              <a:ext uri="{FF2B5EF4-FFF2-40B4-BE49-F238E27FC236}">
                <a16:creationId xmlns:a16="http://schemas.microsoft.com/office/drawing/2014/main" id="{7E1DFD6B-9720-4443-B27B-C0CC04EC0EF5}"/>
              </a:ext>
            </a:extLst>
          </p:cNvPr>
          <p:cNvSpPr txBox="1"/>
          <p:nvPr/>
        </p:nvSpPr>
        <p:spPr>
          <a:xfrm>
            <a:off x="826409" y="6117945"/>
            <a:ext cx="3219449" cy="400110"/>
          </a:xfrm>
          <a:prstGeom prst="rect">
            <a:avLst/>
          </a:prstGeom>
          <a:noFill/>
        </p:spPr>
        <p:txBody>
          <a:bodyPr wrap="square">
            <a:spAutoFit/>
          </a:bodyPr>
          <a:lstStyle/>
          <a:p>
            <a:pPr marL="228600"/>
            <a:r>
              <a:rPr lang="sv-SE" sz="2000" dirty="0" err="1">
                <a:solidFill>
                  <a:srgbClr val="FBE201"/>
                </a:solidFill>
                <a:effectLst/>
                <a:latin typeface="Rokkitt" pitchFamily="2" charset="0"/>
                <a:ea typeface="Times New Roman" panose="02020603050405020304" pitchFamily="18" charset="0"/>
                <a:cs typeface="Calibri" panose="020F0502020204030204" pitchFamily="34" charset="0"/>
              </a:rPr>
              <a:t>Rakslag</a:t>
            </a:r>
            <a:endParaRPr lang="sv-SE" sz="2000" dirty="0">
              <a:solidFill>
                <a:srgbClr val="FBE201"/>
              </a:solidFill>
              <a:effectLst/>
              <a:latin typeface="Rokkitt" pitchFamily="2" charset="0"/>
              <a:ea typeface="Times New Roman" panose="02020603050405020304" pitchFamily="18" charset="0"/>
            </a:endParaRPr>
          </a:p>
        </p:txBody>
      </p:sp>
      <p:sp>
        <p:nvSpPr>
          <p:cNvPr id="15" name="textruta 14">
            <a:extLst>
              <a:ext uri="{FF2B5EF4-FFF2-40B4-BE49-F238E27FC236}">
                <a16:creationId xmlns:a16="http://schemas.microsoft.com/office/drawing/2014/main" id="{D26C2809-1F0E-4EA8-9D38-F7FCD780C61E}"/>
              </a:ext>
            </a:extLst>
          </p:cNvPr>
          <p:cNvSpPr txBox="1"/>
          <p:nvPr/>
        </p:nvSpPr>
        <p:spPr>
          <a:xfrm>
            <a:off x="4351792" y="6117945"/>
            <a:ext cx="3219449" cy="400110"/>
          </a:xfrm>
          <a:prstGeom prst="rect">
            <a:avLst/>
          </a:prstGeom>
          <a:noFill/>
        </p:spPr>
        <p:txBody>
          <a:bodyPr wrap="square">
            <a:spAutoFit/>
          </a:bodyPr>
          <a:lstStyle/>
          <a:p>
            <a:pPr marL="228600"/>
            <a:r>
              <a:rPr lang="sv-SE" sz="2000" dirty="0">
                <a:solidFill>
                  <a:srgbClr val="FBE201"/>
                </a:solidFill>
                <a:latin typeface="Rokkitt" pitchFamily="2" charset="0"/>
                <a:ea typeface="Times New Roman" panose="02020603050405020304" pitchFamily="18" charset="0"/>
                <a:cs typeface="Calibri" panose="020F0502020204030204" pitchFamily="34" charset="0"/>
              </a:rPr>
              <a:t>Skruv</a:t>
            </a:r>
            <a:r>
              <a:rPr lang="sv-SE" sz="2000" dirty="0">
                <a:solidFill>
                  <a:srgbClr val="FBE201"/>
                </a:solidFill>
                <a:effectLst/>
                <a:latin typeface="Rokkitt" pitchFamily="2" charset="0"/>
                <a:ea typeface="Times New Roman" panose="02020603050405020304" pitchFamily="18" charset="0"/>
                <a:cs typeface="Calibri" panose="020F0502020204030204" pitchFamily="34" charset="0"/>
              </a:rPr>
              <a:t>slag</a:t>
            </a:r>
            <a:endParaRPr lang="sv-SE" sz="2000" dirty="0">
              <a:solidFill>
                <a:srgbClr val="FBE201"/>
              </a:solidFill>
              <a:effectLst/>
              <a:latin typeface="Rokkitt" pitchFamily="2" charset="0"/>
              <a:ea typeface="Times New Roman" panose="02020603050405020304" pitchFamily="18" charset="0"/>
            </a:endParaRPr>
          </a:p>
        </p:txBody>
      </p:sp>
      <p:pic>
        <p:nvPicPr>
          <p:cNvPr id="3" name="Bildobjekt 2">
            <a:extLst>
              <a:ext uri="{FF2B5EF4-FFF2-40B4-BE49-F238E27FC236}">
                <a16:creationId xmlns:a16="http://schemas.microsoft.com/office/drawing/2014/main" id="{91334855-688E-4EFB-9E5D-D85C1F4BA9F6}"/>
              </a:ext>
            </a:extLst>
          </p:cNvPr>
          <p:cNvPicPr>
            <a:picLocks noChangeAspect="1"/>
          </p:cNvPicPr>
          <p:nvPr/>
        </p:nvPicPr>
        <p:blipFill rotWithShape="1">
          <a:blip r:embed="rId8">
            <a:extLst>
              <a:ext uri="{28A0092B-C50C-407E-A947-70E740481C1C}">
                <a14:useLocalDpi xmlns:a14="http://schemas.microsoft.com/office/drawing/2010/main" val="0"/>
              </a:ext>
            </a:extLst>
          </a:blip>
          <a:srcRect l="797" t="8559" r="36547" b="13847"/>
          <a:stretch/>
        </p:blipFill>
        <p:spPr>
          <a:xfrm>
            <a:off x="3725863" y="3790819"/>
            <a:ext cx="3068297" cy="2148724"/>
          </a:xfrm>
          <a:prstGeom prst="rect">
            <a:avLst/>
          </a:prstGeom>
        </p:spPr>
      </p:pic>
    </p:spTree>
    <p:custDataLst>
      <p:tags r:id="rId1"/>
    </p:custDataLst>
    <p:extLst>
      <p:ext uri="{BB962C8B-B14F-4D97-AF65-F5344CB8AC3E}">
        <p14:creationId xmlns:p14="http://schemas.microsoft.com/office/powerpoint/2010/main" val="133464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p:cTn id="12" fill="hold" display="0">
                  <p:stCondLst>
                    <p:cond delay="indefinite"/>
                  </p:stCondLst>
                </p:cTn>
                <p:tgtEl>
                  <p:spTgt spid="8"/>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3" descr="En bild som visar text&#10;&#10;Automatiskt genererad beskrivning">
            <a:extLst>
              <a:ext uri="{FF2B5EF4-FFF2-40B4-BE49-F238E27FC236}">
                <a16:creationId xmlns:a16="http://schemas.microsoft.com/office/drawing/2014/main" id="{414A91AE-BB42-4518-881A-316903F4F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4370" y="203075"/>
            <a:ext cx="6495239" cy="1006591"/>
          </a:xfrm>
          <a:prstGeom prst="rect">
            <a:avLst/>
          </a:prstGeom>
        </p:spPr>
      </p:pic>
      <p:sp>
        <p:nvSpPr>
          <p:cNvPr id="4" name="textruta 3">
            <a:extLst>
              <a:ext uri="{FF2B5EF4-FFF2-40B4-BE49-F238E27FC236}">
                <a16:creationId xmlns:a16="http://schemas.microsoft.com/office/drawing/2014/main" id="{B8E33CFE-501F-4F55-A8F5-4B932BF67437}"/>
              </a:ext>
            </a:extLst>
          </p:cNvPr>
          <p:cNvSpPr txBox="1"/>
          <p:nvPr/>
        </p:nvSpPr>
        <p:spPr>
          <a:xfrm>
            <a:off x="5688000" y="540000"/>
            <a:ext cx="4547356" cy="646331"/>
          </a:xfrm>
          <a:prstGeom prst="rect">
            <a:avLst/>
          </a:prstGeom>
          <a:noFill/>
        </p:spPr>
        <p:txBody>
          <a:bodyPr wrap="square" lIns="91440" tIns="45720" rIns="91440" bIns="45720" rtlCol="0" anchor="t">
            <a:spAutoFit/>
          </a:bodyPr>
          <a:lstStyle/>
          <a:p>
            <a:r>
              <a:rPr lang="en-US" altLang="en-US" sz="3600" dirty="0">
                <a:solidFill>
                  <a:srgbClr val="FBE201"/>
                </a:solidFill>
                <a:latin typeface="Montserrat Medium"/>
                <a:cs typeface="Arial"/>
              </a:rPr>
              <a:t>VÄLKOMMEN</a:t>
            </a:r>
          </a:p>
        </p:txBody>
      </p:sp>
      <p:sp>
        <p:nvSpPr>
          <p:cNvPr id="2" name="textruta 1">
            <a:extLst>
              <a:ext uri="{FF2B5EF4-FFF2-40B4-BE49-F238E27FC236}">
                <a16:creationId xmlns:a16="http://schemas.microsoft.com/office/drawing/2014/main" id="{E2600EE1-5354-BE9B-984C-B1CDA01620CA}"/>
              </a:ext>
            </a:extLst>
          </p:cNvPr>
          <p:cNvSpPr txBox="1"/>
          <p:nvPr/>
        </p:nvSpPr>
        <p:spPr>
          <a:xfrm>
            <a:off x="1878496" y="2012530"/>
            <a:ext cx="10313504" cy="1107996"/>
          </a:xfrm>
          <a:prstGeom prst="rect">
            <a:avLst/>
          </a:prstGeom>
          <a:noFill/>
        </p:spPr>
        <p:txBody>
          <a:bodyPr wrap="square" lIns="91440" tIns="45720" rIns="91440" bIns="45720" rtlCol="0" anchor="t">
            <a:spAutoFit/>
          </a:bodyPr>
          <a:lstStyle/>
          <a:p>
            <a:r>
              <a:rPr lang="en-US" altLang="en-US" sz="6600" dirty="0">
                <a:solidFill>
                  <a:srgbClr val="FBE201"/>
                </a:solidFill>
                <a:latin typeface="Montserrat Medium"/>
                <a:cs typeface="Arial"/>
              </a:rPr>
              <a:t>LEKTION #3</a:t>
            </a:r>
          </a:p>
        </p:txBody>
      </p:sp>
      <p:sp>
        <p:nvSpPr>
          <p:cNvPr id="5" name="textruta 4">
            <a:extLst>
              <a:ext uri="{FF2B5EF4-FFF2-40B4-BE49-F238E27FC236}">
                <a16:creationId xmlns:a16="http://schemas.microsoft.com/office/drawing/2014/main" id="{1329693D-4085-658E-536C-C7C8357F62A7}"/>
              </a:ext>
            </a:extLst>
          </p:cNvPr>
          <p:cNvSpPr txBox="1"/>
          <p:nvPr/>
        </p:nvSpPr>
        <p:spPr>
          <a:xfrm>
            <a:off x="0" y="3120526"/>
            <a:ext cx="12192000" cy="830997"/>
          </a:xfrm>
          <a:prstGeom prst="rect">
            <a:avLst/>
          </a:prstGeom>
          <a:noFill/>
        </p:spPr>
        <p:txBody>
          <a:bodyPr wrap="square">
            <a:spAutoFit/>
          </a:bodyPr>
          <a:lstStyle/>
          <a:p>
            <a:pPr algn="ctr"/>
            <a:r>
              <a:rPr lang="en-US" altLang="en-US" sz="4800" dirty="0">
                <a:solidFill>
                  <a:srgbClr val="4B749B"/>
                </a:solidFill>
                <a:latin typeface="Montserrat Medium"/>
                <a:cs typeface="Arial"/>
              </a:rPr>
              <a:t>ATT SPELA BOWLING</a:t>
            </a:r>
            <a:endParaRPr lang="sv-SE" sz="4800" dirty="0">
              <a:solidFill>
                <a:srgbClr val="4B749B"/>
              </a:solidFill>
            </a:endParaRPr>
          </a:p>
        </p:txBody>
      </p:sp>
    </p:spTree>
    <p:custDataLst>
      <p:tags r:id="rId1"/>
    </p:custDataLst>
    <p:extLst>
      <p:ext uri="{BB962C8B-B14F-4D97-AF65-F5344CB8AC3E}">
        <p14:creationId xmlns:p14="http://schemas.microsoft.com/office/powerpoint/2010/main" val="3275594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3" descr="En bild som visar text&#10;&#10;Automatiskt genererad beskrivning">
            <a:extLst>
              <a:ext uri="{FF2B5EF4-FFF2-40B4-BE49-F238E27FC236}">
                <a16:creationId xmlns:a16="http://schemas.microsoft.com/office/drawing/2014/main" id="{414A91AE-BB42-4518-881A-316903F4FB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4370" y="203075"/>
            <a:ext cx="6495239" cy="1006591"/>
          </a:xfrm>
          <a:prstGeom prst="rect">
            <a:avLst/>
          </a:prstGeom>
        </p:spPr>
      </p:pic>
      <p:sp>
        <p:nvSpPr>
          <p:cNvPr id="4" name="textruta 3">
            <a:extLst>
              <a:ext uri="{FF2B5EF4-FFF2-40B4-BE49-F238E27FC236}">
                <a16:creationId xmlns:a16="http://schemas.microsoft.com/office/drawing/2014/main" id="{B8E33CFE-501F-4F55-A8F5-4B932BF67437}"/>
              </a:ext>
            </a:extLst>
          </p:cNvPr>
          <p:cNvSpPr txBox="1"/>
          <p:nvPr/>
        </p:nvSpPr>
        <p:spPr>
          <a:xfrm>
            <a:off x="5688000" y="540000"/>
            <a:ext cx="4547356" cy="646331"/>
          </a:xfrm>
          <a:prstGeom prst="rect">
            <a:avLst/>
          </a:prstGeom>
          <a:noFill/>
        </p:spPr>
        <p:txBody>
          <a:bodyPr wrap="square" lIns="91440" tIns="45720" rIns="91440" bIns="45720" rtlCol="0" anchor="t">
            <a:spAutoFit/>
          </a:bodyPr>
          <a:lstStyle/>
          <a:p>
            <a:r>
              <a:rPr lang="en-US" altLang="en-US" sz="3600" dirty="0">
                <a:solidFill>
                  <a:srgbClr val="FBE201"/>
                </a:solidFill>
                <a:latin typeface="Montserrat Medium"/>
                <a:cs typeface="Arial"/>
              </a:rPr>
              <a:t>BANAN</a:t>
            </a:r>
          </a:p>
        </p:txBody>
      </p:sp>
      <p:sp>
        <p:nvSpPr>
          <p:cNvPr id="7" name="textruta 6">
            <a:extLst>
              <a:ext uri="{FF2B5EF4-FFF2-40B4-BE49-F238E27FC236}">
                <a16:creationId xmlns:a16="http://schemas.microsoft.com/office/drawing/2014/main" id="{4CB507AD-F427-4F8B-BD7F-AB68F63B25E4}"/>
              </a:ext>
            </a:extLst>
          </p:cNvPr>
          <p:cNvSpPr txBox="1"/>
          <p:nvPr/>
        </p:nvSpPr>
        <p:spPr>
          <a:xfrm>
            <a:off x="530679" y="1796572"/>
            <a:ext cx="9799570" cy="2103140"/>
          </a:xfrm>
          <a:prstGeom prst="rect">
            <a:avLst/>
          </a:prstGeom>
          <a:noFill/>
        </p:spPr>
        <p:txBody>
          <a:bodyPr wrap="square">
            <a:spAutoFit/>
          </a:bodyPr>
          <a:lstStyle/>
          <a:p>
            <a:pPr marL="360000">
              <a:lnSpc>
                <a:spcPct val="90000"/>
              </a:lnSpc>
              <a:spcBef>
                <a:spcPts val="500"/>
              </a:spcBef>
            </a:pPr>
            <a: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t>Samtliga mått är i fot och det kommer sig av att spelet är uppfunnet i USA där det brittiska måttsystemet används. En fot är = 30,48 cm</a:t>
            </a:r>
            <a:b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br>
            <a:b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br>
            <a: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t>Banan är 60 fot lång och ansatsen är 15 fot. Att banan och ansatsen är indelad i olika delar av 15 fot är för att underlätta bowlingens matematik.</a:t>
            </a:r>
            <a:b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br>
            <a:endPar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endParaRPr>
          </a:p>
          <a:p>
            <a:pPr marL="360000">
              <a:lnSpc>
                <a:spcPct val="90000"/>
              </a:lnSpc>
              <a:spcBef>
                <a:spcPts val="500"/>
              </a:spcBef>
            </a:pPr>
            <a: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t>ÖVNING; </a:t>
            </a:r>
            <a:endParaRPr lang="sv-SE" sz="2000" dirty="0">
              <a:solidFill>
                <a:schemeClr val="bg1">
                  <a:lumMod val="85000"/>
                </a:schemeClr>
              </a:solidFill>
              <a:effectLst/>
              <a:latin typeface="Rokkitt" pitchFamily="2" charset="0"/>
              <a:ea typeface="Times New Roman" panose="02020603050405020304" pitchFamily="18" charset="0"/>
              <a:cs typeface="Times New Roman" panose="02020603050405020304" pitchFamily="18" charset="0"/>
            </a:endParaRPr>
          </a:p>
        </p:txBody>
      </p:sp>
      <p:pic>
        <p:nvPicPr>
          <p:cNvPr id="8" name="Bildobjekt 7">
            <a:extLst>
              <a:ext uri="{FF2B5EF4-FFF2-40B4-BE49-F238E27FC236}">
                <a16:creationId xmlns:a16="http://schemas.microsoft.com/office/drawing/2014/main" id="{F5FDC779-FE55-4C8D-A0E0-4FD69391E8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679" y="3855309"/>
            <a:ext cx="11151325" cy="2462692"/>
          </a:xfrm>
          <a:prstGeom prst="rect">
            <a:avLst/>
          </a:prstGeom>
        </p:spPr>
      </p:pic>
    </p:spTree>
    <p:custDataLst>
      <p:tags r:id="rId1"/>
    </p:custDataLst>
    <p:extLst>
      <p:ext uri="{BB962C8B-B14F-4D97-AF65-F5344CB8AC3E}">
        <p14:creationId xmlns:p14="http://schemas.microsoft.com/office/powerpoint/2010/main" val="4197946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3" descr="En bild som visar text&#10;&#10;Automatiskt genererad beskrivning">
            <a:extLst>
              <a:ext uri="{FF2B5EF4-FFF2-40B4-BE49-F238E27FC236}">
                <a16:creationId xmlns:a16="http://schemas.microsoft.com/office/drawing/2014/main" id="{414A91AE-BB42-4518-881A-316903F4FB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4370" y="203075"/>
            <a:ext cx="6495239" cy="1006591"/>
          </a:xfrm>
          <a:prstGeom prst="rect">
            <a:avLst/>
          </a:prstGeom>
        </p:spPr>
      </p:pic>
      <p:sp>
        <p:nvSpPr>
          <p:cNvPr id="4" name="textruta 3">
            <a:extLst>
              <a:ext uri="{FF2B5EF4-FFF2-40B4-BE49-F238E27FC236}">
                <a16:creationId xmlns:a16="http://schemas.microsoft.com/office/drawing/2014/main" id="{B8E33CFE-501F-4F55-A8F5-4B932BF67437}"/>
              </a:ext>
            </a:extLst>
          </p:cNvPr>
          <p:cNvSpPr txBox="1"/>
          <p:nvPr/>
        </p:nvSpPr>
        <p:spPr>
          <a:xfrm>
            <a:off x="5688000" y="540000"/>
            <a:ext cx="4547356" cy="646331"/>
          </a:xfrm>
          <a:prstGeom prst="rect">
            <a:avLst/>
          </a:prstGeom>
          <a:noFill/>
        </p:spPr>
        <p:txBody>
          <a:bodyPr wrap="square" lIns="91440" tIns="45720" rIns="91440" bIns="45720" rtlCol="0" anchor="t">
            <a:spAutoFit/>
          </a:bodyPr>
          <a:lstStyle/>
          <a:p>
            <a:r>
              <a:rPr lang="en-US" altLang="en-US" sz="3600" dirty="0">
                <a:solidFill>
                  <a:srgbClr val="FBE201"/>
                </a:solidFill>
                <a:latin typeface="Montserrat Medium"/>
                <a:cs typeface="Arial"/>
              </a:rPr>
              <a:t>ANSATSEN</a:t>
            </a:r>
          </a:p>
        </p:txBody>
      </p:sp>
      <p:sp>
        <p:nvSpPr>
          <p:cNvPr id="7" name="textruta 6">
            <a:extLst>
              <a:ext uri="{FF2B5EF4-FFF2-40B4-BE49-F238E27FC236}">
                <a16:creationId xmlns:a16="http://schemas.microsoft.com/office/drawing/2014/main" id="{4CB507AD-F427-4F8B-BD7F-AB68F63B25E4}"/>
              </a:ext>
            </a:extLst>
          </p:cNvPr>
          <p:cNvSpPr txBox="1"/>
          <p:nvPr/>
        </p:nvSpPr>
        <p:spPr>
          <a:xfrm>
            <a:off x="530680" y="1796572"/>
            <a:ext cx="5660056" cy="1485022"/>
          </a:xfrm>
          <a:prstGeom prst="rect">
            <a:avLst/>
          </a:prstGeom>
          <a:noFill/>
        </p:spPr>
        <p:txBody>
          <a:bodyPr wrap="square">
            <a:spAutoFit/>
          </a:bodyPr>
          <a:lstStyle/>
          <a:p>
            <a:pPr marL="360000">
              <a:lnSpc>
                <a:spcPct val="90000"/>
              </a:lnSpc>
              <a:spcBef>
                <a:spcPts val="500"/>
              </a:spcBef>
            </a:pPr>
            <a: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t>Ansatsen är 15 fot lång från den bakre prickraden fram till övertrampslinjen och var 5:e ribba är markerad med en prick. I mitten av ansatsen är ribba 20 som är markerad med en större prick.</a:t>
            </a:r>
            <a:endParaRPr lang="sv-SE" sz="2000" dirty="0">
              <a:solidFill>
                <a:schemeClr val="bg1">
                  <a:lumMod val="85000"/>
                </a:schemeClr>
              </a:solidFill>
              <a:effectLst/>
              <a:latin typeface="Rokkitt" pitchFamily="2" charset="0"/>
              <a:ea typeface="Times New Roman" panose="02020603050405020304" pitchFamily="18" charset="0"/>
              <a:cs typeface="Times New Roman" panose="02020603050405020304" pitchFamily="18" charset="0"/>
            </a:endParaRPr>
          </a:p>
        </p:txBody>
      </p:sp>
      <p:pic>
        <p:nvPicPr>
          <p:cNvPr id="9" name="Bildobjekt 8">
            <a:extLst>
              <a:ext uri="{FF2B5EF4-FFF2-40B4-BE49-F238E27FC236}">
                <a16:creationId xmlns:a16="http://schemas.microsoft.com/office/drawing/2014/main" id="{42E5CDD8-59C7-4362-A227-57BEDC0EECB5}"/>
              </a:ext>
            </a:extLst>
          </p:cNvPr>
          <p:cNvPicPr>
            <a:picLocks noChangeAspect="1"/>
          </p:cNvPicPr>
          <p:nvPr/>
        </p:nvPicPr>
        <p:blipFill rotWithShape="1">
          <a:blip r:embed="rId4">
            <a:extLst>
              <a:ext uri="{28A0092B-C50C-407E-A947-70E740481C1C}">
                <a14:useLocalDpi xmlns:a14="http://schemas.microsoft.com/office/drawing/2010/main" val="0"/>
              </a:ext>
            </a:extLst>
          </a:blip>
          <a:srcRect t="17561" r="80602"/>
          <a:stretch/>
        </p:blipFill>
        <p:spPr>
          <a:xfrm>
            <a:off x="6190736" y="1887594"/>
            <a:ext cx="4979773" cy="4673844"/>
          </a:xfrm>
          <a:prstGeom prst="rect">
            <a:avLst/>
          </a:prstGeom>
        </p:spPr>
      </p:pic>
    </p:spTree>
    <p:custDataLst>
      <p:tags r:id="rId1"/>
    </p:custDataLst>
    <p:extLst>
      <p:ext uri="{BB962C8B-B14F-4D97-AF65-F5344CB8AC3E}">
        <p14:creationId xmlns:p14="http://schemas.microsoft.com/office/powerpoint/2010/main" val="4241021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3" descr="En bild som visar text&#10;&#10;Automatiskt genererad beskrivning">
            <a:extLst>
              <a:ext uri="{FF2B5EF4-FFF2-40B4-BE49-F238E27FC236}">
                <a16:creationId xmlns:a16="http://schemas.microsoft.com/office/drawing/2014/main" id="{414A91AE-BB42-4518-881A-316903F4FB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4370" y="203075"/>
            <a:ext cx="6495239" cy="1006591"/>
          </a:xfrm>
          <a:prstGeom prst="rect">
            <a:avLst/>
          </a:prstGeom>
        </p:spPr>
      </p:pic>
      <p:sp>
        <p:nvSpPr>
          <p:cNvPr id="4" name="textruta 3">
            <a:extLst>
              <a:ext uri="{FF2B5EF4-FFF2-40B4-BE49-F238E27FC236}">
                <a16:creationId xmlns:a16="http://schemas.microsoft.com/office/drawing/2014/main" id="{B8E33CFE-501F-4F55-A8F5-4B932BF67437}"/>
              </a:ext>
            </a:extLst>
          </p:cNvPr>
          <p:cNvSpPr txBox="1"/>
          <p:nvPr/>
        </p:nvSpPr>
        <p:spPr>
          <a:xfrm>
            <a:off x="5688000" y="540000"/>
            <a:ext cx="4547356" cy="646331"/>
          </a:xfrm>
          <a:prstGeom prst="rect">
            <a:avLst/>
          </a:prstGeom>
          <a:noFill/>
        </p:spPr>
        <p:txBody>
          <a:bodyPr wrap="square" lIns="91440" tIns="45720" rIns="91440" bIns="45720" rtlCol="0" anchor="t">
            <a:spAutoFit/>
          </a:bodyPr>
          <a:lstStyle/>
          <a:p>
            <a:r>
              <a:rPr lang="en-US" altLang="en-US" sz="3600" dirty="0">
                <a:solidFill>
                  <a:srgbClr val="FBE201"/>
                </a:solidFill>
                <a:latin typeface="Montserrat Medium"/>
                <a:cs typeface="Arial"/>
              </a:rPr>
              <a:t>ÖVERTRAMP</a:t>
            </a:r>
          </a:p>
        </p:txBody>
      </p:sp>
      <p:sp>
        <p:nvSpPr>
          <p:cNvPr id="7" name="textruta 6">
            <a:extLst>
              <a:ext uri="{FF2B5EF4-FFF2-40B4-BE49-F238E27FC236}">
                <a16:creationId xmlns:a16="http://schemas.microsoft.com/office/drawing/2014/main" id="{4CB507AD-F427-4F8B-BD7F-AB68F63B25E4}"/>
              </a:ext>
            </a:extLst>
          </p:cNvPr>
          <p:cNvSpPr txBox="1"/>
          <p:nvPr/>
        </p:nvSpPr>
        <p:spPr>
          <a:xfrm>
            <a:off x="530679" y="1796572"/>
            <a:ext cx="4918651" cy="2380139"/>
          </a:xfrm>
          <a:prstGeom prst="rect">
            <a:avLst/>
          </a:prstGeom>
          <a:noFill/>
        </p:spPr>
        <p:txBody>
          <a:bodyPr wrap="square">
            <a:spAutoFit/>
          </a:bodyPr>
          <a:lstStyle/>
          <a:p>
            <a:pPr marL="360000">
              <a:lnSpc>
                <a:spcPct val="90000"/>
              </a:lnSpc>
              <a:spcBef>
                <a:spcPts val="500"/>
              </a:spcBef>
            </a:pPr>
            <a: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t>Övertrampslinjen är svart och markerar slutet på ansatsen. Om du trampar på den så är ditt slag ogiltigt och du får 0 poäng i slaget.</a:t>
            </a:r>
            <a:b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br>
            <a: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t>På andra sidan övertrampslinjen finns det olja så där är det mycket halt, vilket medför en olycksrisk.</a:t>
            </a:r>
            <a:endParaRPr lang="sv-SE" sz="2000" dirty="0">
              <a:solidFill>
                <a:schemeClr val="bg1">
                  <a:lumMod val="85000"/>
                </a:schemeClr>
              </a:solidFill>
              <a:latin typeface="Rokkitt" pitchFamily="2" charset="0"/>
            </a:endParaRPr>
          </a:p>
          <a:p>
            <a:pPr marL="360000">
              <a:lnSpc>
                <a:spcPct val="90000"/>
              </a:lnSpc>
              <a:spcBef>
                <a:spcPts val="500"/>
              </a:spcBef>
            </a:pPr>
            <a:endParaRPr lang="sv-SE" sz="2000" dirty="0">
              <a:solidFill>
                <a:schemeClr val="bg1">
                  <a:lumMod val="85000"/>
                </a:schemeClr>
              </a:solidFill>
              <a:effectLst/>
              <a:latin typeface="Rokkitt" pitchFamily="2" charset="0"/>
              <a:ea typeface="Times New Roman" panose="02020603050405020304" pitchFamily="18" charset="0"/>
              <a:cs typeface="Times New Roman" panose="02020603050405020304" pitchFamily="18" charset="0"/>
            </a:endParaRPr>
          </a:p>
        </p:txBody>
      </p:sp>
      <p:pic>
        <p:nvPicPr>
          <p:cNvPr id="10" name="Bildobjekt 9">
            <a:extLst>
              <a:ext uri="{FF2B5EF4-FFF2-40B4-BE49-F238E27FC236}">
                <a16:creationId xmlns:a16="http://schemas.microsoft.com/office/drawing/2014/main" id="{57C8906D-9298-4FBC-B0E2-D1C783FED9EF}"/>
              </a:ext>
            </a:extLst>
          </p:cNvPr>
          <p:cNvPicPr>
            <a:picLocks noChangeAspect="1"/>
          </p:cNvPicPr>
          <p:nvPr/>
        </p:nvPicPr>
        <p:blipFill rotWithShape="1">
          <a:blip r:embed="rId4">
            <a:extLst>
              <a:ext uri="{28A0092B-C50C-407E-A947-70E740481C1C}">
                <a14:useLocalDpi xmlns:a14="http://schemas.microsoft.com/office/drawing/2010/main" val="0"/>
              </a:ext>
            </a:extLst>
          </a:blip>
          <a:srcRect r="72691"/>
          <a:stretch/>
        </p:blipFill>
        <p:spPr>
          <a:xfrm>
            <a:off x="5688000" y="1472763"/>
            <a:ext cx="5878359" cy="4753757"/>
          </a:xfrm>
          <a:prstGeom prst="rect">
            <a:avLst/>
          </a:prstGeom>
        </p:spPr>
      </p:pic>
      <p:cxnSp>
        <p:nvCxnSpPr>
          <p:cNvPr id="11" name="Rak koppling 10">
            <a:extLst>
              <a:ext uri="{FF2B5EF4-FFF2-40B4-BE49-F238E27FC236}">
                <a16:creationId xmlns:a16="http://schemas.microsoft.com/office/drawing/2014/main" id="{AFD9213D-AD72-49A9-A445-F6CE3CD306DC}"/>
              </a:ext>
            </a:extLst>
          </p:cNvPr>
          <p:cNvCxnSpPr>
            <a:cxnSpLocks/>
          </p:cNvCxnSpPr>
          <p:nvPr/>
        </p:nvCxnSpPr>
        <p:spPr>
          <a:xfrm>
            <a:off x="9625914" y="2718486"/>
            <a:ext cx="0" cy="2607276"/>
          </a:xfrm>
          <a:prstGeom prst="line">
            <a:avLst/>
          </a:prstGeom>
          <a:ln w="57150">
            <a:solidFill>
              <a:srgbClr val="FBE201"/>
            </a:solidFill>
          </a:ln>
        </p:spPr>
        <p:style>
          <a:lnRef idx="1">
            <a:schemeClr val="accent1"/>
          </a:lnRef>
          <a:fillRef idx="0">
            <a:schemeClr val="accent1"/>
          </a:fillRef>
          <a:effectRef idx="0">
            <a:schemeClr val="accent1"/>
          </a:effectRef>
          <a:fontRef idx="minor">
            <a:schemeClr val="tx1"/>
          </a:fontRef>
        </p:style>
      </p:cxnSp>
      <p:cxnSp>
        <p:nvCxnSpPr>
          <p:cNvPr id="15" name="Rak pilkoppling 14">
            <a:extLst>
              <a:ext uri="{FF2B5EF4-FFF2-40B4-BE49-F238E27FC236}">
                <a16:creationId xmlns:a16="http://schemas.microsoft.com/office/drawing/2014/main" id="{1E53CA49-5BC3-4652-B736-B52483C61098}"/>
              </a:ext>
            </a:extLst>
          </p:cNvPr>
          <p:cNvCxnSpPr/>
          <p:nvPr/>
        </p:nvCxnSpPr>
        <p:spPr>
          <a:xfrm>
            <a:off x="9193426" y="2384854"/>
            <a:ext cx="370703" cy="716692"/>
          </a:xfrm>
          <a:prstGeom prst="straightConnector1">
            <a:avLst/>
          </a:prstGeom>
          <a:ln w="28575">
            <a:solidFill>
              <a:srgbClr val="FBE201"/>
            </a:solidFill>
            <a:headEnd w="lg" len="lg"/>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80488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text&#10;&#10;Automatiskt genererad beskrivning">
            <a:extLst>
              <a:ext uri="{FF2B5EF4-FFF2-40B4-BE49-F238E27FC236}">
                <a16:creationId xmlns:a16="http://schemas.microsoft.com/office/drawing/2014/main" id="{2D777414-92E9-463C-9C96-2883C877CC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6389" y="394492"/>
            <a:ext cx="10564186" cy="1637171"/>
          </a:xfrm>
          <a:prstGeom prst="rect">
            <a:avLst/>
          </a:prstGeom>
        </p:spPr>
      </p:pic>
      <p:sp>
        <p:nvSpPr>
          <p:cNvPr id="2" name="textruta 1">
            <a:extLst>
              <a:ext uri="{FF2B5EF4-FFF2-40B4-BE49-F238E27FC236}">
                <a16:creationId xmlns:a16="http://schemas.microsoft.com/office/drawing/2014/main" id="{81F35915-2A41-4DD5-9843-899C803985BA}"/>
              </a:ext>
            </a:extLst>
          </p:cNvPr>
          <p:cNvSpPr txBox="1"/>
          <p:nvPr/>
        </p:nvSpPr>
        <p:spPr>
          <a:xfrm>
            <a:off x="2172621" y="1270724"/>
            <a:ext cx="6394810" cy="669414"/>
          </a:xfrm>
          <a:prstGeom prst="rect">
            <a:avLst/>
          </a:prstGeom>
          <a:noFill/>
        </p:spPr>
        <p:txBody>
          <a:bodyPr wrap="square" lIns="91440" tIns="45720" rIns="91440" bIns="45720" rtlCol="0" anchor="t">
            <a:spAutoFit/>
          </a:bodyPr>
          <a:lstStyle/>
          <a:p>
            <a:r>
              <a:rPr lang="sv-SE" sz="3750" dirty="0">
                <a:solidFill>
                  <a:srgbClr val="FBE201"/>
                </a:solidFill>
                <a:latin typeface="Montserrat Medium"/>
              </a:rPr>
              <a:t>KURSENS INNEHÅLL </a:t>
            </a:r>
            <a:endParaRPr lang="en-US" sz="3750" dirty="0">
              <a:solidFill>
                <a:srgbClr val="FBE201"/>
              </a:solidFill>
              <a:latin typeface="Montserrat Medium" panose="00000600000000000000" pitchFamily="2" charset="0"/>
            </a:endParaRPr>
          </a:p>
        </p:txBody>
      </p:sp>
      <p:sp>
        <p:nvSpPr>
          <p:cNvPr id="3" name="textruta 2">
            <a:extLst>
              <a:ext uri="{FF2B5EF4-FFF2-40B4-BE49-F238E27FC236}">
                <a16:creationId xmlns:a16="http://schemas.microsoft.com/office/drawing/2014/main" id="{604DC196-F924-48D6-94D2-2F7A16CCE530}"/>
              </a:ext>
            </a:extLst>
          </p:cNvPr>
          <p:cNvSpPr txBox="1"/>
          <p:nvPr/>
        </p:nvSpPr>
        <p:spPr>
          <a:xfrm>
            <a:off x="1902278" y="2579914"/>
            <a:ext cx="8645219" cy="3416320"/>
          </a:xfrm>
          <a:prstGeom prst="rect">
            <a:avLst/>
          </a:prstGeom>
          <a:noFill/>
        </p:spPr>
        <p:txBody>
          <a:bodyPr wrap="square" rtlCol="0">
            <a:spAutoFit/>
          </a:bodyPr>
          <a:lstStyle/>
          <a:p>
            <a:r>
              <a:rPr lang="sv-SE" sz="2400" dirty="0">
                <a:solidFill>
                  <a:srgbClr val="FAE200"/>
                </a:solidFill>
                <a:latin typeface="Montserrat" panose="02000505000000020004" pitchFamily="2" charset="0"/>
              </a:rPr>
              <a:t># GRUNDUTBILDNING</a:t>
            </a:r>
            <a:r>
              <a:rPr lang="sv-SE" sz="2400" dirty="0">
                <a:solidFill>
                  <a:srgbClr val="4C769D"/>
                </a:solidFill>
                <a:latin typeface="Montserrat" panose="02000505000000020004" pitchFamily="2" charset="0"/>
              </a:rPr>
              <a:t> – inga förkunskaper krävs</a:t>
            </a:r>
            <a:br>
              <a:rPr lang="sv-SE" sz="2400" dirty="0">
                <a:solidFill>
                  <a:srgbClr val="4C769D"/>
                </a:solidFill>
                <a:latin typeface="Montserrat" panose="02000505000000020004" pitchFamily="2" charset="0"/>
              </a:rPr>
            </a:br>
            <a:endParaRPr lang="sv-SE" sz="2400" dirty="0">
              <a:solidFill>
                <a:srgbClr val="4C769D"/>
              </a:solidFill>
              <a:latin typeface="Montserrat" panose="02000505000000020004" pitchFamily="2" charset="0"/>
            </a:endParaRPr>
          </a:p>
          <a:p>
            <a:r>
              <a:rPr lang="sv-SE" sz="2400" dirty="0">
                <a:solidFill>
                  <a:srgbClr val="FAE200"/>
                </a:solidFill>
                <a:latin typeface="Montserrat" panose="02000505000000020004" pitchFamily="2" charset="0"/>
              </a:rPr>
              <a:t>#1 – UTRUSTNING &amp; TEKNIK </a:t>
            </a:r>
            <a:r>
              <a:rPr lang="sv-SE" sz="2400" dirty="0">
                <a:solidFill>
                  <a:srgbClr val="4C769D"/>
                </a:solidFill>
                <a:latin typeface="Montserrat" panose="02000505000000020004" pitchFamily="2" charset="0"/>
              </a:rPr>
              <a:t>– Passform och vikt</a:t>
            </a:r>
          </a:p>
          <a:p>
            <a:r>
              <a:rPr lang="sv-SE" sz="2400" dirty="0">
                <a:solidFill>
                  <a:srgbClr val="FAE200"/>
                </a:solidFill>
                <a:latin typeface="Montserrat" panose="02000505000000020004" pitchFamily="2" charset="0"/>
              </a:rPr>
              <a:t>#1 – TEKNIK </a:t>
            </a:r>
            <a:r>
              <a:rPr lang="sv-SE" sz="2400" dirty="0">
                <a:solidFill>
                  <a:srgbClr val="4C769D"/>
                </a:solidFill>
                <a:latin typeface="Montserrat" panose="02000505000000020004" pitchFamily="2" charset="0"/>
              </a:rPr>
              <a:t> – Sving, Steg &amp; Släpp</a:t>
            </a:r>
          </a:p>
          <a:p>
            <a:r>
              <a:rPr lang="sv-SE" sz="2400" dirty="0">
                <a:solidFill>
                  <a:srgbClr val="FAE200"/>
                </a:solidFill>
                <a:latin typeface="Montserrat" panose="02000505000000020004" pitchFamily="2" charset="0"/>
              </a:rPr>
              <a:t>#2 – Forts. TEKNIK &amp; SKRUVA</a:t>
            </a:r>
            <a:r>
              <a:rPr lang="sv-SE" sz="2400" dirty="0">
                <a:solidFill>
                  <a:srgbClr val="4C769D"/>
                </a:solidFill>
                <a:latin typeface="Montserrat" panose="02000505000000020004" pitchFamily="2" charset="0"/>
              </a:rPr>
              <a:t> – Varför och hur skruva</a:t>
            </a:r>
          </a:p>
          <a:p>
            <a:r>
              <a:rPr lang="sv-SE" sz="2400" dirty="0">
                <a:solidFill>
                  <a:srgbClr val="FAE200"/>
                </a:solidFill>
                <a:latin typeface="Montserrat" panose="02000505000000020004" pitchFamily="2" charset="0"/>
              </a:rPr>
              <a:t>#3 – BANAN &amp; ATT SPELA</a:t>
            </a:r>
            <a:r>
              <a:rPr lang="sv-SE" sz="2400" dirty="0">
                <a:solidFill>
                  <a:srgbClr val="4C769D"/>
                </a:solidFill>
                <a:latin typeface="Montserrat" panose="02000505000000020004" pitchFamily="2" charset="0"/>
              </a:rPr>
              <a:t> – och oljans påverkan</a:t>
            </a:r>
          </a:p>
          <a:p>
            <a:r>
              <a:rPr lang="sv-SE" sz="2400" dirty="0">
                <a:solidFill>
                  <a:srgbClr val="FAE200"/>
                </a:solidFill>
                <a:latin typeface="Montserrat" panose="02000505000000020004" pitchFamily="2" charset="0"/>
              </a:rPr>
              <a:t>      - ATT</a:t>
            </a:r>
            <a:r>
              <a:rPr lang="sv-SE" sz="2400" dirty="0">
                <a:solidFill>
                  <a:srgbClr val="4C769D"/>
                </a:solidFill>
                <a:latin typeface="Montserrat" panose="02000505000000020004" pitchFamily="2" charset="0"/>
              </a:rPr>
              <a:t> </a:t>
            </a:r>
            <a:r>
              <a:rPr lang="sv-SE" sz="2400" dirty="0">
                <a:solidFill>
                  <a:srgbClr val="FAE200"/>
                </a:solidFill>
                <a:latin typeface="Montserrat" panose="02000505000000020004" pitchFamily="2" charset="0"/>
              </a:rPr>
              <a:t>SPELA</a:t>
            </a:r>
            <a:r>
              <a:rPr lang="sv-SE" sz="2400" dirty="0">
                <a:solidFill>
                  <a:srgbClr val="4C769D"/>
                </a:solidFill>
                <a:latin typeface="Montserrat" panose="02000505000000020004" pitchFamily="2" charset="0"/>
              </a:rPr>
              <a:t> – Att sikta och flytta</a:t>
            </a:r>
          </a:p>
          <a:p>
            <a:r>
              <a:rPr lang="sv-SE" sz="2400" dirty="0">
                <a:solidFill>
                  <a:srgbClr val="FAE200"/>
                </a:solidFill>
                <a:latin typeface="Montserrat" panose="02000505000000020004" pitchFamily="2" charset="0"/>
              </a:rPr>
              <a:t>#4 – SPÄRRA &amp; RÄKNA</a:t>
            </a:r>
            <a:r>
              <a:rPr lang="sv-SE" sz="2400" dirty="0">
                <a:solidFill>
                  <a:srgbClr val="4C769D"/>
                </a:solidFill>
                <a:latin typeface="Montserrat" panose="02000505000000020004" pitchFamily="2" charset="0"/>
              </a:rPr>
              <a:t>– Spärrsystem och teknik</a:t>
            </a:r>
            <a:br>
              <a:rPr lang="sv-SE" sz="2400" dirty="0">
                <a:solidFill>
                  <a:srgbClr val="4C769D"/>
                </a:solidFill>
                <a:latin typeface="Montserrat" panose="02000505000000020004" pitchFamily="2" charset="0"/>
              </a:rPr>
            </a:br>
            <a:r>
              <a:rPr lang="sv-SE" sz="2400" dirty="0">
                <a:solidFill>
                  <a:srgbClr val="4C769D"/>
                </a:solidFill>
                <a:latin typeface="Montserrat" panose="02000505000000020004" pitchFamily="2" charset="0"/>
              </a:rPr>
              <a:t>      </a:t>
            </a:r>
            <a:r>
              <a:rPr lang="sv-SE" sz="2400" dirty="0">
                <a:solidFill>
                  <a:srgbClr val="FAE200"/>
                </a:solidFill>
                <a:latin typeface="Montserrat" panose="02000505000000020004" pitchFamily="2" charset="0"/>
              </a:rPr>
              <a:t>- TÄVLA</a:t>
            </a:r>
            <a:r>
              <a:rPr lang="sv-SE" sz="2400" dirty="0">
                <a:solidFill>
                  <a:srgbClr val="4C769D"/>
                </a:solidFill>
                <a:latin typeface="Montserrat" panose="02000505000000020004" pitchFamily="2" charset="0"/>
              </a:rPr>
              <a:t> – Mot dig själv och andra</a:t>
            </a:r>
          </a:p>
        </p:txBody>
      </p:sp>
    </p:spTree>
    <p:custDataLst>
      <p:tags r:id="rId1"/>
    </p:custDataLst>
    <p:extLst>
      <p:ext uri="{BB962C8B-B14F-4D97-AF65-F5344CB8AC3E}">
        <p14:creationId xmlns:p14="http://schemas.microsoft.com/office/powerpoint/2010/main" val="2572939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3" descr="En bild som visar text&#10;&#10;Automatiskt genererad beskrivning">
            <a:extLst>
              <a:ext uri="{FF2B5EF4-FFF2-40B4-BE49-F238E27FC236}">
                <a16:creationId xmlns:a16="http://schemas.microsoft.com/office/drawing/2014/main" id="{414A91AE-BB42-4518-881A-316903F4FB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4370" y="203075"/>
            <a:ext cx="6495239" cy="1006591"/>
          </a:xfrm>
          <a:prstGeom prst="rect">
            <a:avLst/>
          </a:prstGeom>
        </p:spPr>
      </p:pic>
      <p:sp>
        <p:nvSpPr>
          <p:cNvPr id="4" name="textruta 3">
            <a:extLst>
              <a:ext uri="{FF2B5EF4-FFF2-40B4-BE49-F238E27FC236}">
                <a16:creationId xmlns:a16="http://schemas.microsoft.com/office/drawing/2014/main" id="{B8E33CFE-501F-4F55-A8F5-4B932BF67437}"/>
              </a:ext>
            </a:extLst>
          </p:cNvPr>
          <p:cNvSpPr txBox="1"/>
          <p:nvPr/>
        </p:nvSpPr>
        <p:spPr>
          <a:xfrm>
            <a:off x="5688000" y="540000"/>
            <a:ext cx="4547356" cy="646331"/>
          </a:xfrm>
          <a:prstGeom prst="rect">
            <a:avLst/>
          </a:prstGeom>
          <a:noFill/>
        </p:spPr>
        <p:txBody>
          <a:bodyPr wrap="square" lIns="91440" tIns="45720" rIns="91440" bIns="45720" rtlCol="0" anchor="t">
            <a:spAutoFit/>
          </a:bodyPr>
          <a:lstStyle/>
          <a:p>
            <a:r>
              <a:rPr lang="en-US" altLang="en-US" sz="3600" dirty="0">
                <a:solidFill>
                  <a:srgbClr val="FBE201"/>
                </a:solidFill>
                <a:latin typeface="Montserrat Medium"/>
                <a:cs typeface="Arial"/>
              </a:rPr>
              <a:t>PILARNA</a:t>
            </a:r>
          </a:p>
        </p:txBody>
      </p:sp>
      <p:sp>
        <p:nvSpPr>
          <p:cNvPr id="7" name="textruta 6">
            <a:extLst>
              <a:ext uri="{FF2B5EF4-FFF2-40B4-BE49-F238E27FC236}">
                <a16:creationId xmlns:a16="http://schemas.microsoft.com/office/drawing/2014/main" id="{4CB507AD-F427-4F8B-BD7F-AB68F63B25E4}"/>
              </a:ext>
            </a:extLst>
          </p:cNvPr>
          <p:cNvSpPr txBox="1"/>
          <p:nvPr/>
        </p:nvSpPr>
        <p:spPr>
          <a:xfrm>
            <a:off x="530679" y="1796572"/>
            <a:ext cx="5053691" cy="1323439"/>
          </a:xfrm>
          <a:prstGeom prst="rect">
            <a:avLst/>
          </a:prstGeom>
          <a:noFill/>
        </p:spPr>
        <p:txBody>
          <a:bodyPr wrap="square">
            <a:spAutoFit/>
          </a:bodyPr>
          <a:lstStyle/>
          <a:p>
            <a: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t>Pilområdet som innehåller sju pilar befinner sig 15 fot ut i banan, på var 5:e ribba i sidled, samma som i ansatsen.</a:t>
            </a:r>
            <a:b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br>
            <a: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t>Pilarna är ett hjälpmedel för att sikta.</a:t>
            </a:r>
            <a:r>
              <a:rPr lang="sv-SE" sz="2000" i="1"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t> </a:t>
            </a:r>
            <a:endParaRPr lang="sv-SE" sz="2000" dirty="0">
              <a:solidFill>
                <a:schemeClr val="bg1">
                  <a:lumMod val="85000"/>
                </a:schemeClr>
              </a:solidFill>
              <a:latin typeface="Rokkitt" pitchFamily="2" charset="0"/>
            </a:endParaRPr>
          </a:p>
        </p:txBody>
      </p:sp>
      <p:pic>
        <p:nvPicPr>
          <p:cNvPr id="11" name="Bildobjekt 10">
            <a:extLst>
              <a:ext uri="{FF2B5EF4-FFF2-40B4-BE49-F238E27FC236}">
                <a16:creationId xmlns:a16="http://schemas.microsoft.com/office/drawing/2014/main" id="{E30F7B03-D684-466C-BBB6-0C574E53F59C}"/>
              </a:ext>
            </a:extLst>
          </p:cNvPr>
          <p:cNvPicPr>
            <a:picLocks noChangeAspect="1"/>
          </p:cNvPicPr>
          <p:nvPr/>
        </p:nvPicPr>
        <p:blipFill rotWithShape="1">
          <a:blip r:embed="rId4">
            <a:extLst>
              <a:ext uri="{28A0092B-C50C-407E-A947-70E740481C1C}">
                <a14:useLocalDpi xmlns:a14="http://schemas.microsoft.com/office/drawing/2010/main" val="0"/>
              </a:ext>
            </a:extLst>
          </a:blip>
          <a:srcRect l="26822" r="56668"/>
          <a:stretch/>
        </p:blipFill>
        <p:spPr>
          <a:xfrm>
            <a:off x="6639768" y="863165"/>
            <a:ext cx="4384442" cy="5864538"/>
          </a:xfrm>
          <a:prstGeom prst="rect">
            <a:avLst/>
          </a:prstGeom>
        </p:spPr>
      </p:pic>
    </p:spTree>
    <p:custDataLst>
      <p:tags r:id="rId1"/>
    </p:custDataLst>
    <p:extLst>
      <p:ext uri="{BB962C8B-B14F-4D97-AF65-F5344CB8AC3E}">
        <p14:creationId xmlns:p14="http://schemas.microsoft.com/office/powerpoint/2010/main" val="149389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1CE816A2-E1BF-4C5C-8A57-2D7217B4B9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337" y="3438571"/>
            <a:ext cx="11151325" cy="2462692"/>
          </a:xfrm>
          <a:prstGeom prst="rect">
            <a:avLst/>
          </a:prstGeom>
        </p:spPr>
      </p:pic>
      <p:pic>
        <p:nvPicPr>
          <p:cNvPr id="6" name="Bildobjekt 3" descr="En bild som visar text&#10;&#10;Automatiskt genererad beskrivning">
            <a:extLst>
              <a:ext uri="{FF2B5EF4-FFF2-40B4-BE49-F238E27FC236}">
                <a16:creationId xmlns:a16="http://schemas.microsoft.com/office/drawing/2014/main" id="{414A91AE-BB42-4518-881A-316903F4F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4370" y="203075"/>
            <a:ext cx="6495239" cy="1006591"/>
          </a:xfrm>
          <a:prstGeom prst="rect">
            <a:avLst/>
          </a:prstGeom>
        </p:spPr>
      </p:pic>
      <p:sp>
        <p:nvSpPr>
          <p:cNvPr id="4" name="textruta 3">
            <a:extLst>
              <a:ext uri="{FF2B5EF4-FFF2-40B4-BE49-F238E27FC236}">
                <a16:creationId xmlns:a16="http://schemas.microsoft.com/office/drawing/2014/main" id="{B8E33CFE-501F-4F55-A8F5-4B932BF67437}"/>
              </a:ext>
            </a:extLst>
          </p:cNvPr>
          <p:cNvSpPr txBox="1"/>
          <p:nvPr/>
        </p:nvSpPr>
        <p:spPr>
          <a:xfrm>
            <a:off x="5688000" y="540000"/>
            <a:ext cx="4547356" cy="646331"/>
          </a:xfrm>
          <a:prstGeom prst="rect">
            <a:avLst/>
          </a:prstGeom>
          <a:noFill/>
        </p:spPr>
        <p:txBody>
          <a:bodyPr wrap="square" lIns="91440" tIns="45720" rIns="91440" bIns="45720" rtlCol="0" anchor="t">
            <a:spAutoFit/>
          </a:bodyPr>
          <a:lstStyle/>
          <a:p>
            <a:r>
              <a:rPr lang="en-US" altLang="en-US" sz="3600" dirty="0">
                <a:solidFill>
                  <a:srgbClr val="FBE201"/>
                </a:solidFill>
                <a:latin typeface="Montserrat Medium"/>
                <a:cs typeface="Arial"/>
              </a:rPr>
              <a:t>RÄNNAN</a:t>
            </a:r>
          </a:p>
        </p:txBody>
      </p:sp>
      <p:sp>
        <p:nvSpPr>
          <p:cNvPr id="7" name="textruta 6">
            <a:extLst>
              <a:ext uri="{FF2B5EF4-FFF2-40B4-BE49-F238E27FC236}">
                <a16:creationId xmlns:a16="http://schemas.microsoft.com/office/drawing/2014/main" id="{4CB507AD-F427-4F8B-BD7F-AB68F63B25E4}"/>
              </a:ext>
            </a:extLst>
          </p:cNvPr>
          <p:cNvSpPr txBox="1"/>
          <p:nvPr/>
        </p:nvSpPr>
        <p:spPr>
          <a:xfrm>
            <a:off x="530679" y="1796572"/>
            <a:ext cx="6604907" cy="1015663"/>
          </a:xfrm>
          <a:prstGeom prst="rect">
            <a:avLst/>
          </a:prstGeom>
          <a:noFill/>
        </p:spPr>
        <p:txBody>
          <a:bodyPr wrap="square">
            <a:spAutoFit/>
          </a:bodyPr>
          <a:lstStyle/>
          <a:p>
            <a: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t>Bomrännan är ”uppsamlare” av klot som missar banan. Så fort klotet varit i rännan så är klotet ”dött” och räknas som 0 poäng, även om det studsar upp på banan igen.</a:t>
            </a:r>
            <a:endParaRPr lang="sv-SE" sz="2000" dirty="0">
              <a:solidFill>
                <a:schemeClr val="bg1">
                  <a:lumMod val="85000"/>
                </a:schemeClr>
              </a:solidFill>
              <a:latin typeface="Rokkitt" pitchFamily="2" charset="0"/>
              <a:cs typeface="Calibri" panose="020F0502020204030204" pitchFamily="34" charset="0"/>
            </a:endParaRPr>
          </a:p>
        </p:txBody>
      </p:sp>
      <p:cxnSp>
        <p:nvCxnSpPr>
          <p:cNvPr id="5" name="Rak pilkoppling 4">
            <a:extLst>
              <a:ext uri="{FF2B5EF4-FFF2-40B4-BE49-F238E27FC236}">
                <a16:creationId xmlns:a16="http://schemas.microsoft.com/office/drawing/2014/main" id="{E3ED3EBC-4E65-4911-9587-D8F66724B78C}"/>
              </a:ext>
            </a:extLst>
          </p:cNvPr>
          <p:cNvCxnSpPr>
            <a:cxnSpLocks/>
          </p:cNvCxnSpPr>
          <p:nvPr/>
        </p:nvCxnSpPr>
        <p:spPr>
          <a:xfrm flipH="1">
            <a:off x="7135586" y="1209666"/>
            <a:ext cx="481693" cy="2756853"/>
          </a:xfrm>
          <a:prstGeom prst="straightConnector1">
            <a:avLst/>
          </a:prstGeom>
          <a:ln>
            <a:solidFill>
              <a:srgbClr val="FBE201"/>
            </a:solidFill>
            <a:tailEnd type="triangle"/>
          </a:ln>
        </p:spPr>
        <p:style>
          <a:lnRef idx="1">
            <a:schemeClr val="accent4"/>
          </a:lnRef>
          <a:fillRef idx="0">
            <a:schemeClr val="accent4"/>
          </a:fillRef>
          <a:effectRef idx="0">
            <a:schemeClr val="accent4"/>
          </a:effectRef>
          <a:fontRef idx="minor">
            <a:schemeClr val="tx1"/>
          </a:fontRef>
        </p:style>
      </p:cxnSp>
      <p:cxnSp>
        <p:nvCxnSpPr>
          <p:cNvPr id="11" name="Rak pilkoppling 10">
            <a:extLst>
              <a:ext uri="{FF2B5EF4-FFF2-40B4-BE49-F238E27FC236}">
                <a16:creationId xmlns:a16="http://schemas.microsoft.com/office/drawing/2014/main" id="{86E87B63-99AA-4C8A-B85C-93924DFA86E3}"/>
              </a:ext>
            </a:extLst>
          </p:cNvPr>
          <p:cNvCxnSpPr>
            <a:cxnSpLocks/>
          </p:cNvCxnSpPr>
          <p:nvPr/>
        </p:nvCxnSpPr>
        <p:spPr>
          <a:xfrm>
            <a:off x="7617279" y="1273629"/>
            <a:ext cx="488753" cy="4262198"/>
          </a:xfrm>
          <a:prstGeom prst="straightConnector1">
            <a:avLst/>
          </a:prstGeom>
          <a:ln>
            <a:solidFill>
              <a:srgbClr val="FBE201"/>
            </a:solidFill>
            <a:tailEnd type="triangle"/>
          </a:ln>
        </p:spPr>
        <p:style>
          <a:lnRef idx="1">
            <a:schemeClr val="accent4"/>
          </a:lnRef>
          <a:fillRef idx="0">
            <a:schemeClr val="accent4"/>
          </a:fillRef>
          <a:effectRef idx="0">
            <a:schemeClr val="accent4"/>
          </a:effectRef>
          <a:fontRef idx="minor">
            <a:schemeClr val="tx1"/>
          </a:fontRef>
        </p:style>
      </p:cxnSp>
    </p:spTree>
    <p:custDataLst>
      <p:tags r:id="rId1"/>
    </p:custDataLst>
    <p:extLst>
      <p:ext uri="{BB962C8B-B14F-4D97-AF65-F5344CB8AC3E}">
        <p14:creationId xmlns:p14="http://schemas.microsoft.com/office/powerpoint/2010/main" val="3428842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3" descr="En bild som visar text&#10;&#10;Automatiskt genererad beskrivning">
            <a:extLst>
              <a:ext uri="{FF2B5EF4-FFF2-40B4-BE49-F238E27FC236}">
                <a16:creationId xmlns:a16="http://schemas.microsoft.com/office/drawing/2014/main" id="{414A91AE-BB42-4518-881A-316903F4F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4370" y="203075"/>
            <a:ext cx="6495239" cy="1006591"/>
          </a:xfrm>
          <a:prstGeom prst="rect">
            <a:avLst/>
          </a:prstGeom>
        </p:spPr>
      </p:pic>
      <p:sp>
        <p:nvSpPr>
          <p:cNvPr id="4" name="textruta 3">
            <a:extLst>
              <a:ext uri="{FF2B5EF4-FFF2-40B4-BE49-F238E27FC236}">
                <a16:creationId xmlns:a16="http://schemas.microsoft.com/office/drawing/2014/main" id="{B8E33CFE-501F-4F55-A8F5-4B932BF67437}"/>
              </a:ext>
            </a:extLst>
          </p:cNvPr>
          <p:cNvSpPr txBox="1"/>
          <p:nvPr/>
        </p:nvSpPr>
        <p:spPr>
          <a:xfrm>
            <a:off x="5688000" y="540000"/>
            <a:ext cx="4547356" cy="646331"/>
          </a:xfrm>
          <a:prstGeom prst="rect">
            <a:avLst/>
          </a:prstGeom>
          <a:noFill/>
        </p:spPr>
        <p:txBody>
          <a:bodyPr wrap="square" lIns="91440" tIns="45720" rIns="91440" bIns="45720" rtlCol="0" anchor="t">
            <a:spAutoFit/>
          </a:bodyPr>
          <a:lstStyle/>
          <a:p>
            <a:r>
              <a:rPr lang="en-US" altLang="en-US" sz="3600" dirty="0">
                <a:solidFill>
                  <a:srgbClr val="FBE201"/>
                </a:solidFill>
                <a:latin typeface="Montserrat Medium"/>
                <a:cs typeface="Arial"/>
              </a:rPr>
              <a:t>SIKTA</a:t>
            </a:r>
          </a:p>
        </p:txBody>
      </p:sp>
      <p:sp>
        <p:nvSpPr>
          <p:cNvPr id="7" name="textruta 6">
            <a:extLst>
              <a:ext uri="{FF2B5EF4-FFF2-40B4-BE49-F238E27FC236}">
                <a16:creationId xmlns:a16="http://schemas.microsoft.com/office/drawing/2014/main" id="{4CB507AD-F427-4F8B-BD7F-AB68F63B25E4}"/>
              </a:ext>
            </a:extLst>
          </p:cNvPr>
          <p:cNvSpPr txBox="1"/>
          <p:nvPr/>
        </p:nvSpPr>
        <p:spPr>
          <a:xfrm>
            <a:off x="530679" y="1796572"/>
            <a:ext cx="9365879" cy="1323439"/>
          </a:xfrm>
          <a:prstGeom prst="rect">
            <a:avLst/>
          </a:prstGeom>
          <a:noFill/>
        </p:spPr>
        <p:txBody>
          <a:bodyPr wrap="square">
            <a:spAutoFit/>
          </a:bodyPr>
          <a:lstStyle/>
          <a:p>
            <a:pPr marL="228600"/>
            <a:r>
              <a:rPr lang="sv-SE" sz="2000" dirty="0">
                <a:solidFill>
                  <a:schemeClr val="bg1">
                    <a:lumMod val="85000"/>
                  </a:schemeClr>
                </a:solidFill>
                <a:latin typeface="Rokkitt" pitchFamily="2" charset="0"/>
                <a:cs typeface="Calibri" panose="020F0502020204030204" pitchFamily="34" charset="0"/>
              </a:rPr>
              <a:t>Siktar gör du genom din </a:t>
            </a:r>
            <a:r>
              <a:rPr lang="sv-SE" sz="2000" dirty="0" err="1">
                <a:solidFill>
                  <a:schemeClr val="bg1">
                    <a:lumMod val="95000"/>
                  </a:schemeClr>
                </a:solidFill>
                <a:latin typeface="Rokkitt" pitchFamily="2" charset="0"/>
                <a:cs typeface="Calibri" panose="020F0502020204030204" pitchFamily="34" charset="0"/>
              </a:rPr>
              <a:t>svingriktning</a:t>
            </a:r>
            <a:r>
              <a:rPr lang="sv-SE" sz="2000" dirty="0">
                <a:solidFill>
                  <a:schemeClr val="bg1">
                    <a:lumMod val="95000"/>
                  </a:schemeClr>
                </a:solidFill>
                <a:latin typeface="Rokkitt" pitchFamily="2" charset="0"/>
                <a:cs typeface="Calibri" panose="020F0502020204030204" pitchFamily="34" charset="0"/>
              </a:rPr>
              <a:t> – klotet hamnar i den riktning du svingar</a:t>
            </a:r>
            <a:r>
              <a:rPr lang="sv-SE" sz="2000" dirty="0">
                <a:solidFill>
                  <a:schemeClr val="bg1">
                    <a:lumMod val="85000"/>
                  </a:schemeClr>
                </a:solidFill>
                <a:latin typeface="Rokkitt" pitchFamily="2" charset="0"/>
                <a:cs typeface="Calibri" panose="020F0502020204030204" pitchFamily="34" charset="0"/>
              </a:rPr>
              <a:t>.</a:t>
            </a:r>
            <a:br>
              <a:rPr lang="sv-SE" sz="2000" dirty="0">
                <a:solidFill>
                  <a:schemeClr val="bg1">
                    <a:lumMod val="85000"/>
                  </a:schemeClr>
                </a:solidFill>
                <a:latin typeface="Rokkitt" pitchFamily="2" charset="0"/>
                <a:cs typeface="Calibri" panose="020F0502020204030204" pitchFamily="34" charset="0"/>
              </a:rPr>
            </a:br>
            <a:r>
              <a:rPr lang="sv-SE" sz="2000" dirty="0">
                <a:solidFill>
                  <a:schemeClr val="bg1">
                    <a:lumMod val="85000"/>
                  </a:schemeClr>
                </a:solidFill>
                <a:latin typeface="Rokkitt" pitchFamily="2" charset="0"/>
                <a:cs typeface="Calibri" panose="020F0502020204030204" pitchFamily="34" charset="0"/>
              </a:rPr>
              <a:t>Använd prickarna i ansatsen och pilarna i banan som referenspunkter när du siktar.</a:t>
            </a:r>
            <a:br>
              <a:rPr lang="sv-SE" sz="2000" dirty="0">
                <a:solidFill>
                  <a:schemeClr val="bg1">
                    <a:lumMod val="85000"/>
                  </a:schemeClr>
                </a:solidFill>
                <a:latin typeface="Rokkitt" pitchFamily="2" charset="0"/>
                <a:cs typeface="Calibri" panose="020F0502020204030204" pitchFamily="34" charset="0"/>
              </a:rPr>
            </a:br>
            <a:br>
              <a:rPr lang="sv-SE" sz="2000" dirty="0">
                <a:solidFill>
                  <a:schemeClr val="bg1">
                    <a:lumMod val="85000"/>
                  </a:schemeClr>
                </a:solidFill>
                <a:latin typeface="Rokkitt" pitchFamily="2" charset="0"/>
                <a:cs typeface="Calibri" panose="020F0502020204030204" pitchFamily="34" charset="0"/>
              </a:rPr>
            </a:br>
            <a:endParaRPr lang="sv-SE" sz="2000" dirty="0">
              <a:solidFill>
                <a:schemeClr val="bg1">
                  <a:lumMod val="85000"/>
                </a:schemeClr>
              </a:solidFill>
              <a:latin typeface="Rokkitt" pitchFamily="2" charset="0"/>
              <a:cs typeface="Calibri" panose="020F0502020204030204" pitchFamily="34" charset="0"/>
            </a:endParaRPr>
          </a:p>
        </p:txBody>
      </p:sp>
      <p:pic>
        <p:nvPicPr>
          <p:cNvPr id="21" name="Bildobjekt 20">
            <a:extLst>
              <a:ext uri="{FF2B5EF4-FFF2-40B4-BE49-F238E27FC236}">
                <a16:creationId xmlns:a16="http://schemas.microsoft.com/office/drawing/2014/main" id="{E2C0C493-2F0E-4A5C-B42B-C7D859ED9494}"/>
              </a:ext>
            </a:extLst>
          </p:cNvPr>
          <p:cNvPicPr>
            <a:picLocks noChangeAspect="1"/>
          </p:cNvPicPr>
          <p:nvPr/>
        </p:nvPicPr>
        <p:blipFill rotWithShape="1">
          <a:blip r:embed="rId5">
            <a:extLst>
              <a:ext uri="{28A0092B-C50C-407E-A947-70E740481C1C}">
                <a14:useLocalDpi xmlns:a14="http://schemas.microsoft.com/office/drawing/2010/main" val="0"/>
              </a:ext>
            </a:extLst>
          </a:blip>
          <a:srcRect l="40571" t="39441" r="51081"/>
          <a:stretch/>
        </p:blipFill>
        <p:spPr>
          <a:xfrm rot="5400000">
            <a:off x="3048977" y="655536"/>
            <a:ext cx="2969427" cy="8168653"/>
          </a:xfrm>
          <a:prstGeom prst="rect">
            <a:avLst/>
          </a:prstGeom>
        </p:spPr>
      </p:pic>
    </p:spTree>
    <p:custDataLst>
      <p:tags r:id="rId1"/>
    </p:custDataLst>
    <p:extLst>
      <p:ext uri="{BB962C8B-B14F-4D97-AF65-F5344CB8AC3E}">
        <p14:creationId xmlns:p14="http://schemas.microsoft.com/office/powerpoint/2010/main" val="3714184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3" descr="En bild som visar text&#10;&#10;Automatiskt genererad beskrivning">
            <a:extLst>
              <a:ext uri="{FF2B5EF4-FFF2-40B4-BE49-F238E27FC236}">
                <a16:creationId xmlns:a16="http://schemas.microsoft.com/office/drawing/2014/main" id="{414A91AE-BB42-4518-881A-316903F4FB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4370" y="203075"/>
            <a:ext cx="6495239" cy="1006591"/>
          </a:xfrm>
          <a:prstGeom prst="rect">
            <a:avLst/>
          </a:prstGeom>
        </p:spPr>
      </p:pic>
      <p:sp>
        <p:nvSpPr>
          <p:cNvPr id="4" name="textruta 3">
            <a:extLst>
              <a:ext uri="{FF2B5EF4-FFF2-40B4-BE49-F238E27FC236}">
                <a16:creationId xmlns:a16="http://schemas.microsoft.com/office/drawing/2014/main" id="{B8E33CFE-501F-4F55-A8F5-4B932BF67437}"/>
              </a:ext>
            </a:extLst>
          </p:cNvPr>
          <p:cNvSpPr txBox="1"/>
          <p:nvPr/>
        </p:nvSpPr>
        <p:spPr>
          <a:xfrm>
            <a:off x="5688000" y="540000"/>
            <a:ext cx="4547356" cy="646331"/>
          </a:xfrm>
          <a:prstGeom prst="rect">
            <a:avLst/>
          </a:prstGeom>
          <a:noFill/>
        </p:spPr>
        <p:txBody>
          <a:bodyPr wrap="square" lIns="91440" tIns="45720" rIns="91440" bIns="45720" rtlCol="0" anchor="t">
            <a:spAutoFit/>
          </a:bodyPr>
          <a:lstStyle/>
          <a:p>
            <a:r>
              <a:rPr lang="en-US" altLang="en-US" sz="3600" dirty="0">
                <a:solidFill>
                  <a:srgbClr val="FBE201"/>
                </a:solidFill>
                <a:latin typeface="Montserrat Medium"/>
                <a:cs typeface="Arial"/>
              </a:rPr>
              <a:t>SIKTA</a:t>
            </a:r>
          </a:p>
        </p:txBody>
      </p:sp>
      <p:sp>
        <p:nvSpPr>
          <p:cNvPr id="7" name="textruta 6">
            <a:extLst>
              <a:ext uri="{FF2B5EF4-FFF2-40B4-BE49-F238E27FC236}">
                <a16:creationId xmlns:a16="http://schemas.microsoft.com/office/drawing/2014/main" id="{4CB507AD-F427-4F8B-BD7F-AB68F63B25E4}"/>
              </a:ext>
            </a:extLst>
          </p:cNvPr>
          <p:cNvSpPr txBox="1"/>
          <p:nvPr/>
        </p:nvSpPr>
        <p:spPr>
          <a:xfrm>
            <a:off x="530680" y="1796572"/>
            <a:ext cx="5684769" cy="2554545"/>
          </a:xfrm>
          <a:prstGeom prst="rect">
            <a:avLst/>
          </a:prstGeom>
          <a:noFill/>
        </p:spPr>
        <p:txBody>
          <a:bodyPr wrap="square">
            <a:spAutoFit/>
          </a:bodyPr>
          <a:lstStyle/>
          <a:p>
            <a:pPr marL="228600"/>
            <a:r>
              <a:rPr lang="sv-SE" sz="2000" dirty="0">
                <a:solidFill>
                  <a:schemeClr val="bg1">
                    <a:lumMod val="85000"/>
                  </a:schemeClr>
                </a:solidFill>
                <a:latin typeface="Rokkitt" pitchFamily="2" charset="0"/>
                <a:cs typeface="Calibri" panose="020F0502020204030204" pitchFamily="34" charset="0"/>
              </a:rPr>
              <a:t>För att kunna upprepa ett lyckat slag är det bra att komma ihåg var du stod i ansatsen och vart du siktade vid pilområdet.</a:t>
            </a:r>
            <a:br>
              <a:rPr lang="sv-SE" sz="2000" dirty="0">
                <a:solidFill>
                  <a:schemeClr val="bg1">
                    <a:lumMod val="85000"/>
                  </a:schemeClr>
                </a:solidFill>
                <a:latin typeface="Rokkitt" pitchFamily="2" charset="0"/>
                <a:cs typeface="Calibri" panose="020F0502020204030204" pitchFamily="34" charset="0"/>
              </a:rPr>
            </a:br>
            <a:r>
              <a:rPr lang="sv-SE" sz="2000" dirty="0">
                <a:solidFill>
                  <a:schemeClr val="bg1">
                    <a:lumMod val="85000"/>
                  </a:schemeClr>
                </a:solidFill>
                <a:latin typeface="Rokkitt" pitchFamily="2" charset="0"/>
                <a:cs typeface="Calibri" panose="020F0502020204030204" pitchFamily="34" charset="0"/>
              </a:rPr>
              <a:t>En högerhänt spelare använder vi vänstra skons insida (se bilden), vänsterhänta använder högra skons insida som startpunkt. </a:t>
            </a:r>
            <a:br>
              <a:rPr lang="sv-SE" sz="2000" dirty="0">
                <a:solidFill>
                  <a:schemeClr val="bg1">
                    <a:lumMod val="85000"/>
                  </a:schemeClr>
                </a:solidFill>
                <a:latin typeface="Rokkitt" pitchFamily="2" charset="0"/>
                <a:cs typeface="Calibri" panose="020F0502020204030204" pitchFamily="34" charset="0"/>
              </a:rPr>
            </a:br>
            <a:br>
              <a:rPr lang="sv-SE" sz="2000" dirty="0">
                <a:solidFill>
                  <a:schemeClr val="bg1">
                    <a:lumMod val="85000"/>
                  </a:schemeClr>
                </a:solidFill>
                <a:latin typeface="Rokkitt" pitchFamily="2" charset="0"/>
                <a:cs typeface="Calibri" panose="020F0502020204030204" pitchFamily="34" charset="0"/>
              </a:rPr>
            </a:br>
            <a:endParaRPr lang="sv-SE" sz="2000" dirty="0">
              <a:solidFill>
                <a:schemeClr val="bg1">
                  <a:lumMod val="85000"/>
                </a:schemeClr>
              </a:solidFill>
              <a:latin typeface="Rokkitt" pitchFamily="2" charset="0"/>
              <a:cs typeface="Calibri" panose="020F0502020204030204" pitchFamily="34" charset="0"/>
            </a:endParaRPr>
          </a:p>
        </p:txBody>
      </p:sp>
      <p:pic>
        <p:nvPicPr>
          <p:cNvPr id="5" name="Bildobjekt 4">
            <a:extLst>
              <a:ext uri="{FF2B5EF4-FFF2-40B4-BE49-F238E27FC236}">
                <a16:creationId xmlns:a16="http://schemas.microsoft.com/office/drawing/2014/main" id="{F3139B4B-4523-4A53-91CE-296F34F902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9147" y="2138120"/>
            <a:ext cx="5107326" cy="4516805"/>
          </a:xfrm>
          <a:prstGeom prst="rect">
            <a:avLst/>
          </a:prstGeom>
        </p:spPr>
      </p:pic>
      <p:sp>
        <p:nvSpPr>
          <p:cNvPr id="2" name="Rektangel 1">
            <a:extLst>
              <a:ext uri="{FF2B5EF4-FFF2-40B4-BE49-F238E27FC236}">
                <a16:creationId xmlns:a16="http://schemas.microsoft.com/office/drawing/2014/main" id="{17338F52-DF93-2DFA-8FDE-AFE908C91F4C}"/>
              </a:ext>
            </a:extLst>
          </p:cNvPr>
          <p:cNvSpPr/>
          <p:nvPr/>
        </p:nvSpPr>
        <p:spPr>
          <a:xfrm>
            <a:off x="6414820" y="5648334"/>
            <a:ext cx="2682240" cy="1006591"/>
          </a:xfrm>
          <a:prstGeom prst="rect">
            <a:avLst/>
          </a:prstGeom>
          <a:solidFill>
            <a:srgbClr val="122742"/>
          </a:solidFill>
          <a:ln>
            <a:solidFill>
              <a:srgbClr val="122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A12E25E5-E3B4-C06F-4396-86A3F69FD111}"/>
              </a:ext>
            </a:extLst>
          </p:cNvPr>
          <p:cNvSpPr/>
          <p:nvPr/>
        </p:nvSpPr>
        <p:spPr>
          <a:xfrm>
            <a:off x="9528560" y="5648334"/>
            <a:ext cx="2551049" cy="1006591"/>
          </a:xfrm>
          <a:prstGeom prst="rect">
            <a:avLst/>
          </a:prstGeom>
          <a:solidFill>
            <a:srgbClr val="122742"/>
          </a:solidFill>
          <a:ln>
            <a:solidFill>
              <a:srgbClr val="122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ustDataLst>
      <p:tags r:id="rId1"/>
    </p:custDataLst>
    <p:extLst>
      <p:ext uri="{BB962C8B-B14F-4D97-AF65-F5344CB8AC3E}">
        <p14:creationId xmlns:p14="http://schemas.microsoft.com/office/powerpoint/2010/main" val="2286668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E30BE3C5-B675-415F-B9C5-86DF45FCE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337" y="3438571"/>
            <a:ext cx="11151325" cy="2462692"/>
          </a:xfrm>
          <a:prstGeom prst="rect">
            <a:avLst/>
          </a:prstGeom>
        </p:spPr>
      </p:pic>
      <p:pic>
        <p:nvPicPr>
          <p:cNvPr id="6" name="Bildobjekt 3" descr="En bild som visar text&#10;&#10;Automatiskt genererad beskrivning">
            <a:extLst>
              <a:ext uri="{FF2B5EF4-FFF2-40B4-BE49-F238E27FC236}">
                <a16:creationId xmlns:a16="http://schemas.microsoft.com/office/drawing/2014/main" id="{414A91AE-BB42-4518-881A-316903F4F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4370" y="203075"/>
            <a:ext cx="6495239" cy="1006591"/>
          </a:xfrm>
          <a:prstGeom prst="rect">
            <a:avLst/>
          </a:prstGeom>
        </p:spPr>
      </p:pic>
      <p:sp>
        <p:nvSpPr>
          <p:cNvPr id="4" name="textruta 3">
            <a:extLst>
              <a:ext uri="{FF2B5EF4-FFF2-40B4-BE49-F238E27FC236}">
                <a16:creationId xmlns:a16="http://schemas.microsoft.com/office/drawing/2014/main" id="{B8E33CFE-501F-4F55-A8F5-4B932BF67437}"/>
              </a:ext>
            </a:extLst>
          </p:cNvPr>
          <p:cNvSpPr txBox="1"/>
          <p:nvPr/>
        </p:nvSpPr>
        <p:spPr>
          <a:xfrm>
            <a:off x="5688000" y="540000"/>
            <a:ext cx="4547356" cy="646331"/>
          </a:xfrm>
          <a:prstGeom prst="rect">
            <a:avLst/>
          </a:prstGeom>
          <a:noFill/>
        </p:spPr>
        <p:txBody>
          <a:bodyPr wrap="square" lIns="91440" tIns="45720" rIns="91440" bIns="45720" rtlCol="0" anchor="t">
            <a:spAutoFit/>
          </a:bodyPr>
          <a:lstStyle/>
          <a:p>
            <a:r>
              <a:rPr lang="en-US" altLang="en-US" sz="3600" dirty="0">
                <a:solidFill>
                  <a:srgbClr val="FBE201"/>
                </a:solidFill>
                <a:latin typeface="Montserrat Medium"/>
                <a:cs typeface="Arial"/>
              </a:rPr>
              <a:t>SIKTA</a:t>
            </a:r>
          </a:p>
        </p:txBody>
      </p:sp>
      <p:sp>
        <p:nvSpPr>
          <p:cNvPr id="7" name="textruta 6">
            <a:extLst>
              <a:ext uri="{FF2B5EF4-FFF2-40B4-BE49-F238E27FC236}">
                <a16:creationId xmlns:a16="http://schemas.microsoft.com/office/drawing/2014/main" id="{4CB507AD-F427-4F8B-BD7F-AB68F63B25E4}"/>
              </a:ext>
            </a:extLst>
          </p:cNvPr>
          <p:cNvSpPr txBox="1"/>
          <p:nvPr/>
        </p:nvSpPr>
        <p:spPr>
          <a:xfrm>
            <a:off x="530680" y="1796572"/>
            <a:ext cx="10961104" cy="1631216"/>
          </a:xfrm>
          <a:prstGeom prst="rect">
            <a:avLst/>
          </a:prstGeom>
          <a:noFill/>
        </p:spPr>
        <p:txBody>
          <a:bodyPr wrap="square">
            <a:spAutoFit/>
          </a:bodyPr>
          <a:lstStyle/>
          <a:p>
            <a:pPr marL="228600"/>
            <a:r>
              <a:rPr lang="sv-SE" sz="2000" dirty="0">
                <a:solidFill>
                  <a:schemeClr val="bg1">
                    <a:lumMod val="85000"/>
                  </a:schemeClr>
                </a:solidFill>
                <a:latin typeface="Rokkitt" pitchFamily="2" charset="0"/>
                <a:cs typeface="Calibri" panose="020F0502020204030204" pitchFamily="34" charset="0"/>
              </a:rPr>
              <a:t>Vi</a:t>
            </a:r>
            <a:r>
              <a:rPr lang="sv-SE" sz="1800" dirty="0">
                <a:effectLst/>
                <a:latin typeface="Montserrat Light" panose="00000400000000000000" pitchFamily="2" charset="0"/>
                <a:ea typeface="Times New Roman" panose="02020603050405020304" pitchFamily="18" charset="0"/>
                <a:cs typeface="Calibri" panose="020F0502020204030204" pitchFamily="34" charset="0"/>
              </a:rPr>
              <a:t> </a:t>
            </a:r>
            <a:r>
              <a:rPr lang="sv-SE" sz="2000" dirty="0">
                <a:solidFill>
                  <a:schemeClr val="bg1">
                    <a:lumMod val="85000"/>
                  </a:schemeClr>
                </a:solidFill>
                <a:latin typeface="Rokkitt" pitchFamily="2" charset="0"/>
                <a:cs typeface="Calibri" panose="020F0502020204030204" pitchFamily="34" charset="0"/>
              </a:rPr>
              <a:t>rekommenderar som sagt att du använder pilarna som hjälpmedel att sikta. Var du träffar vid pilområdet i kombination med vart du kommit fram i ansatsen avgör var klotet hamnar vid käglorna. Som högerhänt bowlare är det optimalt att träffa lite på höger sida av kägla 1.</a:t>
            </a:r>
            <a:br>
              <a:rPr lang="sv-SE" sz="2000" dirty="0">
                <a:solidFill>
                  <a:schemeClr val="bg1">
                    <a:lumMod val="85000"/>
                  </a:schemeClr>
                </a:solidFill>
                <a:latin typeface="Rokkitt" pitchFamily="2" charset="0"/>
                <a:cs typeface="Calibri" panose="020F0502020204030204" pitchFamily="34" charset="0"/>
              </a:rPr>
            </a:br>
            <a:br>
              <a:rPr lang="sv-SE" sz="2000" dirty="0">
                <a:solidFill>
                  <a:schemeClr val="bg1">
                    <a:lumMod val="85000"/>
                  </a:schemeClr>
                </a:solidFill>
                <a:latin typeface="Rokkitt" pitchFamily="2" charset="0"/>
                <a:cs typeface="Calibri" panose="020F0502020204030204" pitchFamily="34" charset="0"/>
              </a:rPr>
            </a:br>
            <a:endParaRPr lang="sv-SE" sz="2000" dirty="0">
              <a:solidFill>
                <a:schemeClr val="bg1">
                  <a:lumMod val="85000"/>
                </a:schemeClr>
              </a:solidFill>
              <a:latin typeface="Rokkitt" pitchFamily="2" charset="0"/>
              <a:cs typeface="Calibri" panose="020F0502020204030204" pitchFamily="34" charset="0"/>
            </a:endParaRPr>
          </a:p>
        </p:txBody>
      </p:sp>
      <p:cxnSp>
        <p:nvCxnSpPr>
          <p:cNvPr id="10" name="Rak pilkoppling 9">
            <a:extLst>
              <a:ext uri="{FF2B5EF4-FFF2-40B4-BE49-F238E27FC236}">
                <a16:creationId xmlns:a16="http://schemas.microsoft.com/office/drawing/2014/main" id="{BF52D392-D45D-40E6-A76C-98E575E6C97B}"/>
              </a:ext>
            </a:extLst>
          </p:cNvPr>
          <p:cNvCxnSpPr>
            <a:cxnSpLocks/>
          </p:cNvCxnSpPr>
          <p:nvPr/>
        </p:nvCxnSpPr>
        <p:spPr>
          <a:xfrm flipV="1">
            <a:off x="1157268" y="4917990"/>
            <a:ext cx="9078088" cy="247135"/>
          </a:xfrm>
          <a:prstGeom prst="straightConnector1">
            <a:avLst/>
          </a:prstGeom>
          <a:ln w="19050">
            <a:solidFill>
              <a:srgbClr val="FBE20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92961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3" descr="En bild som visar text&#10;&#10;Automatiskt genererad beskrivning">
            <a:extLst>
              <a:ext uri="{FF2B5EF4-FFF2-40B4-BE49-F238E27FC236}">
                <a16:creationId xmlns:a16="http://schemas.microsoft.com/office/drawing/2014/main" id="{414A91AE-BB42-4518-881A-316903F4F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4370" y="203075"/>
            <a:ext cx="6495239" cy="1006591"/>
          </a:xfrm>
          <a:prstGeom prst="rect">
            <a:avLst/>
          </a:prstGeom>
        </p:spPr>
      </p:pic>
      <p:sp>
        <p:nvSpPr>
          <p:cNvPr id="4" name="textruta 3">
            <a:extLst>
              <a:ext uri="{FF2B5EF4-FFF2-40B4-BE49-F238E27FC236}">
                <a16:creationId xmlns:a16="http://schemas.microsoft.com/office/drawing/2014/main" id="{B8E33CFE-501F-4F55-A8F5-4B932BF67437}"/>
              </a:ext>
            </a:extLst>
          </p:cNvPr>
          <p:cNvSpPr txBox="1"/>
          <p:nvPr/>
        </p:nvSpPr>
        <p:spPr>
          <a:xfrm>
            <a:off x="5181371" y="540000"/>
            <a:ext cx="4547356" cy="646331"/>
          </a:xfrm>
          <a:prstGeom prst="rect">
            <a:avLst/>
          </a:prstGeom>
          <a:noFill/>
        </p:spPr>
        <p:txBody>
          <a:bodyPr wrap="square" lIns="91440" tIns="45720" rIns="91440" bIns="45720" rtlCol="0" anchor="t">
            <a:spAutoFit/>
          </a:bodyPr>
          <a:lstStyle/>
          <a:p>
            <a:r>
              <a:rPr lang="en-US" altLang="en-US" sz="3600" dirty="0">
                <a:solidFill>
                  <a:srgbClr val="FBE201"/>
                </a:solidFill>
                <a:latin typeface="Montserrat Medium"/>
                <a:cs typeface="Arial"/>
              </a:rPr>
              <a:t>BANBEHANDLING</a:t>
            </a:r>
          </a:p>
        </p:txBody>
      </p:sp>
      <p:sp>
        <p:nvSpPr>
          <p:cNvPr id="17" name="textruta 16">
            <a:extLst>
              <a:ext uri="{FF2B5EF4-FFF2-40B4-BE49-F238E27FC236}">
                <a16:creationId xmlns:a16="http://schemas.microsoft.com/office/drawing/2014/main" id="{7FE4701B-CEBA-4FB0-A601-EF4DF9ADE3B0}"/>
              </a:ext>
            </a:extLst>
          </p:cNvPr>
          <p:cNvSpPr txBox="1"/>
          <p:nvPr/>
        </p:nvSpPr>
        <p:spPr>
          <a:xfrm>
            <a:off x="567752" y="1523256"/>
            <a:ext cx="6895730" cy="4401205"/>
          </a:xfrm>
          <a:prstGeom prst="rect">
            <a:avLst/>
          </a:prstGeom>
          <a:noFill/>
        </p:spPr>
        <p:txBody>
          <a:bodyPr wrap="square">
            <a:spAutoFit/>
          </a:bodyPr>
          <a:lstStyle/>
          <a:p>
            <a:r>
              <a:rPr lang="sv-SE" sz="2000" dirty="0">
                <a:solidFill>
                  <a:schemeClr val="bg1">
                    <a:lumMod val="85000"/>
                  </a:schemeClr>
                </a:solidFill>
                <a:latin typeface="Rokkitt" pitchFamily="2" charset="0"/>
                <a:cs typeface="Calibri" panose="020F0502020204030204" pitchFamily="34" charset="0"/>
              </a:rPr>
              <a:t>Det är olja på banan, från början för att skydda underlaget och kloten från friktion.</a:t>
            </a:r>
            <a:br>
              <a:rPr lang="sv-SE" sz="2000" dirty="0">
                <a:solidFill>
                  <a:schemeClr val="bg1">
                    <a:lumMod val="85000"/>
                  </a:schemeClr>
                </a:solidFill>
                <a:latin typeface="Rokkitt" pitchFamily="2" charset="0"/>
                <a:cs typeface="Calibri" panose="020F0502020204030204" pitchFamily="34" charset="0"/>
              </a:rPr>
            </a:br>
            <a:br>
              <a:rPr lang="sv-SE" sz="2000" dirty="0">
                <a:solidFill>
                  <a:schemeClr val="bg1">
                    <a:lumMod val="85000"/>
                  </a:schemeClr>
                </a:solidFill>
                <a:latin typeface="Rokkitt" pitchFamily="2" charset="0"/>
                <a:cs typeface="Calibri" panose="020F0502020204030204" pitchFamily="34" charset="0"/>
              </a:rPr>
            </a:br>
            <a:r>
              <a:rPr lang="sv-SE" sz="2000" dirty="0">
                <a:solidFill>
                  <a:schemeClr val="bg1">
                    <a:lumMod val="85000"/>
                  </a:schemeClr>
                </a:solidFill>
                <a:latin typeface="Rokkitt" pitchFamily="2" charset="0"/>
                <a:cs typeface="Calibri" panose="020F0502020204030204" pitchFamily="34" charset="0"/>
              </a:rPr>
              <a:t>Numer används också oljan för att</a:t>
            </a:r>
            <a:r>
              <a:rPr lang="sv-SE" sz="2000" dirty="0">
                <a:solidFill>
                  <a:schemeClr val="bg1">
                    <a:lumMod val="95000"/>
                  </a:schemeClr>
                </a:solidFill>
                <a:latin typeface="Rokkitt" pitchFamily="2" charset="0"/>
                <a:cs typeface="Calibri" panose="020F0502020204030204" pitchFamily="34" charset="0"/>
              </a:rPr>
              <a:t> bestämma </a:t>
            </a:r>
            <a:r>
              <a:rPr lang="sv-SE" sz="2000" dirty="0">
                <a:solidFill>
                  <a:schemeClr val="bg1">
                    <a:lumMod val="85000"/>
                  </a:schemeClr>
                </a:solidFill>
                <a:latin typeface="Rokkitt" pitchFamily="2" charset="0"/>
                <a:cs typeface="Calibri" panose="020F0502020204030204" pitchFamily="34" charset="0"/>
              </a:rPr>
              <a:t>svårighetsgraden för tävlingsbowlare.</a:t>
            </a:r>
            <a:br>
              <a:rPr lang="sv-SE" sz="2000" dirty="0">
                <a:solidFill>
                  <a:schemeClr val="bg1">
                    <a:lumMod val="85000"/>
                  </a:schemeClr>
                </a:solidFill>
                <a:latin typeface="Rokkitt" pitchFamily="2" charset="0"/>
                <a:cs typeface="Calibri" panose="020F0502020204030204" pitchFamily="34" charset="0"/>
              </a:rPr>
            </a:br>
            <a:r>
              <a:rPr lang="sv-SE" sz="2000" dirty="0">
                <a:solidFill>
                  <a:schemeClr val="bg1">
                    <a:lumMod val="85000"/>
                  </a:schemeClr>
                </a:solidFill>
                <a:latin typeface="Rokkitt" pitchFamily="2" charset="0"/>
                <a:cs typeface="Calibri" panose="020F0502020204030204" pitchFamily="34" charset="0"/>
              </a:rPr>
              <a:t>Oljan läggs ut på banan av en oljemaskin i förutbestämda mönster och oljemängder.</a:t>
            </a:r>
            <a:br>
              <a:rPr lang="sv-SE" sz="2000" dirty="0">
                <a:solidFill>
                  <a:schemeClr val="bg1">
                    <a:lumMod val="85000"/>
                  </a:schemeClr>
                </a:solidFill>
                <a:latin typeface="Rokkitt" pitchFamily="2" charset="0"/>
                <a:cs typeface="Calibri" panose="020F0502020204030204" pitchFamily="34" charset="0"/>
              </a:rPr>
            </a:br>
            <a:r>
              <a:rPr lang="sv-SE" sz="2000" dirty="0">
                <a:solidFill>
                  <a:schemeClr val="bg1">
                    <a:lumMod val="85000"/>
                  </a:schemeClr>
                </a:solidFill>
                <a:latin typeface="Rokkitt" pitchFamily="2" charset="0"/>
                <a:cs typeface="Calibri" panose="020F0502020204030204" pitchFamily="34" charset="0"/>
              </a:rPr>
              <a:t>Generellt lägger maskinen mindre olja på kanten av banan än den gör i mitten.</a:t>
            </a:r>
            <a:br>
              <a:rPr lang="sv-SE" sz="2000" dirty="0">
                <a:solidFill>
                  <a:schemeClr val="bg1">
                    <a:lumMod val="85000"/>
                  </a:schemeClr>
                </a:solidFill>
                <a:latin typeface="Rokkitt" pitchFamily="2" charset="0"/>
                <a:cs typeface="Calibri" panose="020F0502020204030204" pitchFamily="34" charset="0"/>
              </a:rPr>
            </a:br>
            <a:br>
              <a:rPr lang="sv-SE" sz="2000" dirty="0">
                <a:solidFill>
                  <a:schemeClr val="bg1">
                    <a:lumMod val="85000"/>
                  </a:schemeClr>
                </a:solidFill>
                <a:latin typeface="Rokkitt" pitchFamily="2" charset="0"/>
                <a:cs typeface="Calibri" panose="020F0502020204030204" pitchFamily="34" charset="0"/>
              </a:rPr>
            </a:br>
            <a:r>
              <a:rPr lang="sv-SE" sz="2000" dirty="0">
                <a:solidFill>
                  <a:schemeClr val="bg1">
                    <a:lumMod val="85000"/>
                  </a:schemeClr>
                </a:solidFill>
                <a:latin typeface="Rokkitt" pitchFamily="2" charset="0"/>
                <a:cs typeface="Calibri" panose="020F0502020204030204" pitchFamily="34" charset="0"/>
              </a:rPr>
              <a:t>Ett rakt slag påverkas inte nämnvärt att detta, medan ett skruvslag påverkas mycket.</a:t>
            </a:r>
            <a:br>
              <a:rPr lang="sv-SE" sz="2000" dirty="0">
                <a:solidFill>
                  <a:schemeClr val="bg1">
                    <a:lumMod val="85000"/>
                  </a:schemeClr>
                </a:solidFill>
                <a:latin typeface="Rokkitt" pitchFamily="2" charset="0"/>
                <a:cs typeface="Calibri" panose="020F0502020204030204" pitchFamily="34" charset="0"/>
              </a:rPr>
            </a:br>
            <a:br>
              <a:rPr lang="sv-SE" altLang="sv-SE" sz="2000" dirty="0">
                <a:solidFill>
                  <a:schemeClr val="bg1">
                    <a:lumMod val="85000"/>
                  </a:schemeClr>
                </a:solidFill>
                <a:latin typeface="Rokkitt" pitchFamily="2" charset="0"/>
                <a:cs typeface="Calibri" panose="020F0502020204030204" pitchFamily="34" charset="0"/>
              </a:rPr>
            </a:br>
            <a:endParaRPr lang="en-US" altLang="sv-SE" sz="2000" dirty="0">
              <a:solidFill>
                <a:schemeClr val="bg1">
                  <a:lumMod val="85000"/>
                </a:schemeClr>
              </a:solidFill>
              <a:latin typeface="Rokkitt" pitchFamily="2" charset="0"/>
              <a:cs typeface="Calibri" panose="020F0502020204030204" pitchFamily="34" charset="0"/>
            </a:endParaRPr>
          </a:p>
        </p:txBody>
      </p:sp>
      <p:pic>
        <p:nvPicPr>
          <p:cNvPr id="8" name="Picture 12">
            <a:extLst>
              <a:ext uri="{FF2B5EF4-FFF2-40B4-BE49-F238E27FC236}">
                <a16:creationId xmlns:a16="http://schemas.microsoft.com/office/drawing/2014/main" id="{144BA6CA-589F-417D-9873-E5D6DDA0C5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5530" y="3793400"/>
            <a:ext cx="3606393" cy="2404262"/>
          </a:xfrm>
          <a:prstGeom prst="rect">
            <a:avLst/>
          </a:prstGeom>
          <a:noFill/>
          <a:ln w="25400">
            <a:solidFill>
              <a:srgbClr val="4B749B"/>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85021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3" descr="En bild som visar text&#10;&#10;Automatiskt genererad beskrivning">
            <a:extLst>
              <a:ext uri="{FF2B5EF4-FFF2-40B4-BE49-F238E27FC236}">
                <a16:creationId xmlns:a16="http://schemas.microsoft.com/office/drawing/2014/main" id="{414A91AE-BB42-4518-881A-316903F4FB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4370" y="203075"/>
            <a:ext cx="6495239" cy="1006591"/>
          </a:xfrm>
          <a:prstGeom prst="rect">
            <a:avLst/>
          </a:prstGeom>
        </p:spPr>
      </p:pic>
      <p:sp>
        <p:nvSpPr>
          <p:cNvPr id="4" name="textruta 3">
            <a:extLst>
              <a:ext uri="{FF2B5EF4-FFF2-40B4-BE49-F238E27FC236}">
                <a16:creationId xmlns:a16="http://schemas.microsoft.com/office/drawing/2014/main" id="{B8E33CFE-501F-4F55-A8F5-4B932BF67437}"/>
              </a:ext>
            </a:extLst>
          </p:cNvPr>
          <p:cNvSpPr txBox="1"/>
          <p:nvPr/>
        </p:nvSpPr>
        <p:spPr>
          <a:xfrm>
            <a:off x="5688000" y="540000"/>
            <a:ext cx="4547356" cy="646331"/>
          </a:xfrm>
          <a:prstGeom prst="rect">
            <a:avLst/>
          </a:prstGeom>
          <a:noFill/>
        </p:spPr>
        <p:txBody>
          <a:bodyPr wrap="square" lIns="91440" tIns="45720" rIns="91440" bIns="45720" rtlCol="0" anchor="t">
            <a:spAutoFit/>
          </a:bodyPr>
          <a:lstStyle/>
          <a:p>
            <a:r>
              <a:rPr lang="en-US" altLang="en-US" sz="3600" dirty="0">
                <a:solidFill>
                  <a:srgbClr val="FBE201"/>
                </a:solidFill>
                <a:latin typeface="Montserrat Medium"/>
                <a:cs typeface="Arial"/>
              </a:rPr>
              <a:t>VÄLKOMMEN</a:t>
            </a:r>
          </a:p>
        </p:txBody>
      </p:sp>
      <p:sp>
        <p:nvSpPr>
          <p:cNvPr id="2" name="textruta 1">
            <a:extLst>
              <a:ext uri="{FF2B5EF4-FFF2-40B4-BE49-F238E27FC236}">
                <a16:creationId xmlns:a16="http://schemas.microsoft.com/office/drawing/2014/main" id="{E2600EE1-5354-BE9B-984C-B1CDA01620CA}"/>
              </a:ext>
            </a:extLst>
          </p:cNvPr>
          <p:cNvSpPr txBox="1"/>
          <p:nvPr/>
        </p:nvSpPr>
        <p:spPr>
          <a:xfrm>
            <a:off x="1878496" y="2012530"/>
            <a:ext cx="10313504" cy="1107996"/>
          </a:xfrm>
          <a:prstGeom prst="rect">
            <a:avLst/>
          </a:prstGeom>
          <a:noFill/>
        </p:spPr>
        <p:txBody>
          <a:bodyPr wrap="square" lIns="91440" tIns="45720" rIns="91440" bIns="45720" rtlCol="0" anchor="t">
            <a:spAutoFit/>
          </a:bodyPr>
          <a:lstStyle/>
          <a:p>
            <a:r>
              <a:rPr lang="en-US" altLang="en-US" sz="6600" dirty="0">
                <a:solidFill>
                  <a:srgbClr val="FBE201"/>
                </a:solidFill>
                <a:latin typeface="Montserrat Medium"/>
                <a:cs typeface="Arial"/>
              </a:rPr>
              <a:t>LEKTION #4</a:t>
            </a:r>
          </a:p>
        </p:txBody>
      </p:sp>
      <p:sp>
        <p:nvSpPr>
          <p:cNvPr id="5" name="textruta 4">
            <a:extLst>
              <a:ext uri="{FF2B5EF4-FFF2-40B4-BE49-F238E27FC236}">
                <a16:creationId xmlns:a16="http://schemas.microsoft.com/office/drawing/2014/main" id="{1329693D-4085-658E-536C-C7C8357F62A7}"/>
              </a:ext>
            </a:extLst>
          </p:cNvPr>
          <p:cNvSpPr txBox="1"/>
          <p:nvPr/>
        </p:nvSpPr>
        <p:spPr>
          <a:xfrm>
            <a:off x="0" y="3120526"/>
            <a:ext cx="12192000" cy="830997"/>
          </a:xfrm>
          <a:prstGeom prst="rect">
            <a:avLst/>
          </a:prstGeom>
          <a:noFill/>
        </p:spPr>
        <p:txBody>
          <a:bodyPr wrap="square">
            <a:spAutoFit/>
          </a:bodyPr>
          <a:lstStyle/>
          <a:p>
            <a:pPr algn="ctr"/>
            <a:r>
              <a:rPr lang="en-US" altLang="en-US" sz="4800" dirty="0">
                <a:solidFill>
                  <a:srgbClr val="4B749B"/>
                </a:solidFill>
                <a:latin typeface="Montserrat Medium"/>
                <a:cs typeface="Arial"/>
              </a:rPr>
              <a:t>SPÄRRSPEL &amp; RÄKNA</a:t>
            </a:r>
            <a:endParaRPr lang="sv-SE" sz="4800" dirty="0">
              <a:solidFill>
                <a:srgbClr val="4B749B"/>
              </a:solidFill>
            </a:endParaRPr>
          </a:p>
        </p:txBody>
      </p:sp>
    </p:spTree>
    <p:custDataLst>
      <p:tags r:id="rId1"/>
    </p:custDataLst>
    <p:extLst>
      <p:ext uri="{BB962C8B-B14F-4D97-AF65-F5344CB8AC3E}">
        <p14:creationId xmlns:p14="http://schemas.microsoft.com/office/powerpoint/2010/main" val="916105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3" descr="En bild som visar text&#10;&#10;Automatiskt genererad beskrivning">
            <a:extLst>
              <a:ext uri="{FF2B5EF4-FFF2-40B4-BE49-F238E27FC236}">
                <a16:creationId xmlns:a16="http://schemas.microsoft.com/office/drawing/2014/main" id="{414A91AE-BB42-4518-881A-316903F4FB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4370" y="203075"/>
            <a:ext cx="6495239" cy="1006591"/>
          </a:xfrm>
          <a:prstGeom prst="rect">
            <a:avLst/>
          </a:prstGeom>
        </p:spPr>
      </p:pic>
      <p:sp>
        <p:nvSpPr>
          <p:cNvPr id="4" name="textruta 3">
            <a:extLst>
              <a:ext uri="{FF2B5EF4-FFF2-40B4-BE49-F238E27FC236}">
                <a16:creationId xmlns:a16="http://schemas.microsoft.com/office/drawing/2014/main" id="{B8E33CFE-501F-4F55-A8F5-4B932BF67437}"/>
              </a:ext>
            </a:extLst>
          </p:cNvPr>
          <p:cNvSpPr txBox="1"/>
          <p:nvPr/>
        </p:nvSpPr>
        <p:spPr>
          <a:xfrm>
            <a:off x="5688000" y="540000"/>
            <a:ext cx="4547356" cy="646331"/>
          </a:xfrm>
          <a:prstGeom prst="rect">
            <a:avLst/>
          </a:prstGeom>
          <a:noFill/>
        </p:spPr>
        <p:txBody>
          <a:bodyPr wrap="square" lIns="91440" tIns="45720" rIns="91440" bIns="45720" rtlCol="0" anchor="t">
            <a:spAutoFit/>
          </a:bodyPr>
          <a:lstStyle/>
          <a:p>
            <a:r>
              <a:rPr lang="en-US" altLang="en-US" sz="3600" dirty="0">
                <a:solidFill>
                  <a:srgbClr val="FBE201"/>
                </a:solidFill>
                <a:latin typeface="Montserrat Medium"/>
                <a:cs typeface="Arial"/>
              </a:rPr>
              <a:t>RÄKNA</a:t>
            </a:r>
          </a:p>
        </p:txBody>
      </p:sp>
      <p:sp>
        <p:nvSpPr>
          <p:cNvPr id="7" name="textruta 6">
            <a:extLst>
              <a:ext uri="{FF2B5EF4-FFF2-40B4-BE49-F238E27FC236}">
                <a16:creationId xmlns:a16="http://schemas.microsoft.com/office/drawing/2014/main" id="{4CB507AD-F427-4F8B-BD7F-AB68F63B25E4}"/>
              </a:ext>
            </a:extLst>
          </p:cNvPr>
          <p:cNvSpPr txBox="1"/>
          <p:nvPr/>
        </p:nvSpPr>
        <p:spPr>
          <a:xfrm>
            <a:off x="567751" y="1523256"/>
            <a:ext cx="8909881" cy="5016758"/>
          </a:xfrm>
          <a:prstGeom prst="rect">
            <a:avLst/>
          </a:prstGeom>
          <a:noFill/>
        </p:spPr>
        <p:txBody>
          <a:bodyPr wrap="square">
            <a:spAutoFit/>
          </a:bodyPr>
          <a:lstStyle/>
          <a:p>
            <a:r>
              <a:rPr lang="sv-SE" altLang="sv-SE" sz="2000" dirty="0">
                <a:solidFill>
                  <a:schemeClr val="bg1">
                    <a:lumMod val="85000"/>
                  </a:schemeClr>
                </a:solidFill>
                <a:latin typeface="Rokkitt" pitchFamily="2" charset="0"/>
                <a:cs typeface="Calibri" panose="020F0502020204030204" pitchFamily="34" charset="0"/>
              </a:rPr>
              <a:t>En</a:t>
            </a:r>
            <a:r>
              <a:rPr lang="en-US" altLang="sv-SE" sz="2000" dirty="0">
                <a:solidFill>
                  <a:schemeClr val="bg1">
                    <a:lumMod val="85000"/>
                  </a:schemeClr>
                </a:solidFill>
                <a:latin typeface="Rokkitt" pitchFamily="2" charset="0"/>
                <a:cs typeface="Calibri" panose="020F0502020204030204" pitchFamily="34" charset="0"/>
              </a:rPr>
              <a:t> </a:t>
            </a:r>
            <a:r>
              <a:rPr lang="en-US" altLang="sv-SE" sz="2000" dirty="0" err="1">
                <a:solidFill>
                  <a:schemeClr val="bg1">
                    <a:lumMod val="85000"/>
                  </a:schemeClr>
                </a:solidFill>
                <a:latin typeface="Rokkitt" pitchFamily="2" charset="0"/>
                <a:cs typeface="Calibri" panose="020F0502020204030204" pitchFamily="34" charset="0"/>
              </a:rPr>
              <a:t>serie</a:t>
            </a:r>
            <a:r>
              <a:rPr lang="en-US" altLang="sv-SE" sz="2000" dirty="0">
                <a:solidFill>
                  <a:schemeClr val="bg1">
                    <a:lumMod val="85000"/>
                  </a:schemeClr>
                </a:solidFill>
                <a:latin typeface="Rokkitt" pitchFamily="2" charset="0"/>
                <a:cs typeface="Calibri" panose="020F0502020204030204" pitchFamily="34" charset="0"/>
              </a:rPr>
              <a:t> </a:t>
            </a:r>
            <a:r>
              <a:rPr lang="en-US" altLang="sv-SE" sz="2000" dirty="0" err="1">
                <a:solidFill>
                  <a:schemeClr val="bg1">
                    <a:lumMod val="85000"/>
                  </a:schemeClr>
                </a:solidFill>
                <a:latin typeface="Rokkitt" pitchFamily="2" charset="0"/>
                <a:cs typeface="Calibri" panose="020F0502020204030204" pitchFamily="34" charset="0"/>
              </a:rPr>
              <a:t>i</a:t>
            </a:r>
            <a:r>
              <a:rPr lang="en-US" altLang="sv-SE" sz="2000" dirty="0">
                <a:solidFill>
                  <a:schemeClr val="bg1">
                    <a:lumMod val="85000"/>
                  </a:schemeClr>
                </a:solidFill>
                <a:latin typeface="Rokkitt" pitchFamily="2" charset="0"/>
                <a:cs typeface="Calibri" panose="020F0502020204030204" pitchFamily="34" charset="0"/>
              </a:rPr>
              <a:t> bowling </a:t>
            </a:r>
            <a:r>
              <a:rPr lang="en-US" altLang="sv-SE" sz="2000" dirty="0" err="1">
                <a:solidFill>
                  <a:schemeClr val="bg1">
                    <a:lumMod val="85000"/>
                  </a:schemeClr>
                </a:solidFill>
                <a:latin typeface="Rokkitt" pitchFamily="2" charset="0"/>
                <a:cs typeface="Calibri" panose="020F0502020204030204" pitchFamily="34" charset="0"/>
              </a:rPr>
              <a:t>består</a:t>
            </a:r>
            <a:r>
              <a:rPr lang="en-US" altLang="sv-SE" sz="2000" dirty="0">
                <a:solidFill>
                  <a:schemeClr val="bg1">
                    <a:lumMod val="85000"/>
                  </a:schemeClr>
                </a:solidFill>
                <a:latin typeface="Rokkitt" pitchFamily="2" charset="0"/>
                <a:cs typeface="Calibri" panose="020F0502020204030204" pitchFamily="34" charset="0"/>
              </a:rPr>
              <a:t> av 10 </a:t>
            </a:r>
            <a:r>
              <a:rPr lang="en-US" altLang="sv-SE" sz="2000" dirty="0" err="1">
                <a:solidFill>
                  <a:schemeClr val="bg1">
                    <a:lumMod val="85000"/>
                  </a:schemeClr>
                </a:solidFill>
                <a:latin typeface="Rokkitt" pitchFamily="2" charset="0"/>
                <a:cs typeface="Calibri" panose="020F0502020204030204" pitchFamily="34" charset="0"/>
              </a:rPr>
              <a:t>rutor</a:t>
            </a:r>
            <a:r>
              <a:rPr lang="en-US" altLang="sv-SE" sz="2000" dirty="0">
                <a:solidFill>
                  <a:schemeClr val="bg1">
                    <a:lumMod val="85000"/>
                  </a:schemeClr>
                </a:solidFill>
                <a:latin typeface="Rokkitt" pitchFamily="2" charset="0"/>
                <a:cs typeface="Calibri" panose="020F0502020204030204" pitchFamily="34" charset="0"/>
              </a:rPr>
              <a:t>. I </a:t>
            </a:r>
            <a:r>
              <a:rPr lang="en-US" altLang="sv-SE" sz="2000" dirty="0" err="1">
                <a:solidFill>
                  <a:schemeClr val="bg1">
                    <a:lumMod val="85000"/>
                  </a:schemeClr>
                </a:solidFill>
                <a:latin typeface="Rokkitt" pitchFamily="2" charset="0"/>
                <a:cs typeface="Calibri" panose="020F0502020204030204" pitchFamily="34" charset="0"/>
              </a:rPr>
              <a:t>en</a:t>
            </a:r>
            <a:r>
              <a:rPr lang="en-US" altLang="sv-SE" sz="2000" dirty="0">
                <a:solidFill>
                  <a:schemeClr val="bg1">
                    <a:lumMod val="85000"/>
                  </a:schemeClr>
                </a:solidFill>
                <a:latin typeface="Rokkitt" pitchFamily="2" charset="0"/>
                <a:cs typeface="Calibri" panose="020F0502020204030204" pitchFamily="34" charset="0"/>
              </a:rPr>
              <a:t> </a:t>
            </a:r>
            <a:r>
              <a:rPr lang="en-US" altLang="sv-SE" sz="2000" dirty="0" err="1">
                <a:solidFill>
                  <a:schemeClr val="bg1">
                    <a:lumMod val="85000"/>
                  </a:schemeClr>
                </a:solidFill>
                <a:latin typeface="Rokkitt" pitchFamily="2" charset="0"/>
                <a:cs typeface="Calibri" panose="020F0502020204030204" pitchFamily="34" charset="0"/>
              </a:rPr>
              <a:t>ruta</a:t>
            </a:r>
            <a:r>
              <a:rPr lang="en-US" altLang="sv-SE" sz="2000" dirty="0">
                <a:solidFill>
                  <a:schemeClr val="bg1">
                    <a:lumMod val="85000"/>
                  </a:schemeClr>
                </a:solidFill>
                <a:latin typeface="Rokkitt" pitchFamily="2" charset="0"/>
                <a:cs typeface="Calibri" panose="020F0502020204030204" pitchFamily="34" charset="0"/>
              </a:rPr>
              <a:t> </a:t>
            </a:r>
            <a:r>
              <a:rPr lang="en-US" altLang="sv-SE" sz="2000" dirty="0" err="1">
                <a:solidFill>
                  <a:schemeClr val="bg1">
                    <a:lumMod val="85000"/>
                  </a:schemeClr>
                </a:solidFill>
                <a:latin typeface="Rokkitt" pitchFamily="2" charset="0"/>
                <a:cs typeface="Calibri" panose="020F0502020204030204" pitchFamily="34" charset="0"/>
              </a:rPr>
              <a:t>får</a:t>
            </a:r>
            <a:r>
              <a:rPr lang="en-US" altLang="sv-SE" sz="2000" dirty="0">
                <a:solidFill>
                  <a:schemeClr val="bg1">
                    <a:lumMod val="85000"/>
                  </a:schemeClr>
                </a:solidFill>
                <a:latin typeface="Rokkitt" pitchFamily="2" charset="0"/>
                <a:cs typeface="Calibri" panose="020F0502020204030204" pitchFamily="34" charset="0"/>
              </a:rPr>
              <a:t> </a:t>
            </a:r>
            <a:r>
              <a:rPr lang="en-US" altLang="sv-SE" sz="2000" dirty="0" err="1">
                <a:solidFill>
                  <a:schemeClr val="bg1">
                    <a:lumMod val="85000"/>
                  </a:schemeClr>
                </a:solidFill>
                <a:latin typeface="Rokkitt" pitchFamily="2" charset="0"/>
                <a:cs typeface="Calibri" panose="020F0502020204030204" pitchFamily="34" charset="0"/>
              </a:rPr>
              <a:t>bowlaren</a:t>
            </a:r>
            <a:r>
              <a:rPr lang="en-US" altLang="sv-SE" sz="2000" dirty="0">
                <a:solidFill>
                  <a:schemeClr val="bg1">
                    <a:lumMod val="85000"/>
                  </a:schemeClr>
                </a:solidFill>
                <a:latin typeface="Rokkitt" pitchFamily="2" charset="0"/>
                <a:cs typeface="Calibri" panose="020F0502020204030204" pitchFamily="34" charset="0"/>
              </a:rPr>
              <a:t> </a:t>
            </a:r>
            <a:r>
              <a:rPr lang="en-US" altLang="sv-SE" sz="2000" dirty="0" err="1">
                <a:solidFill>
                  <a:schemeClr val="bg1">
                    <a:lumMod val="85000"/>
                  </a:schemeClr>
                </a:solidFill>
                <a:latin typeface="Rokkitt" pitchFamily="2" charset="0"/>
                <a:cs typeface="Calibri" panose="020F0502020204030204" pitchFamily="34" charset="0"/>
              </a:rPr>
              <a:t>två</a:t>
            </a:r>
            <a:r>
              <a:rPr lang="en-US" altLang="sv-SE" sz="2000" dirty="0">
                <a:solidFill>
                  <a:schemeClr val="bg1">
                    <a:lumMod val="85000"/>
                  </a:schemeClr>
                </a:solidFill>
                <a:latin typeface="Rokkitt" pitchFamily="2" charset="0"/>
                <a:cs typeface="Calibri" panose="020F0502020204030204" pitchFamily="34" charset="0"/>
              </a:rPr>
              <a:t> slag </a:t>
            </a:r>
            <a:r>
              <a:rPr lang="en-US" altLang="sv-SE" sz="2000" dirty="0" err="1">
                <a:solidFill>
                  <a:schemeClr val="bg1">
                    <a:lumMod val="85000"/>
                  </a:schemeClr>
                </a:solidFill>
                <a:latin typeface="Rokkitt" pitchFamily="2" charset="0"/>
                <a:cs typeface="Calibri" panose="020F0502020204030204" pitchFamily="34" charset="0"/>
              </a:rPr>
              <a:t>på</a:t>
            </a:r>
            <a:r>
              <a:rPr lang="en-US" altLang="sv-SE" sz="2000" dirty="0">
                <a:solidFill>
                  <a:schemeClr val="bg1">
                    <a:lumMod val="85000"/>
                  </a:schemeClr>
                </a:solidFill>
                <a:latin typeface="Rokkitt" pitchFamily="2" charset="0"/>
                <a:cs typeface="Calibri" panose="020F0502020204030204" pitchFamily="34" charset="0"/>
              </a:rPr>
              <a:t> sig </a:t>
            </a:r>
            <a:r>
              <a:rPr lang="en-US" altLang="sv-SE" sz="2000" dirty="0" err="1">
                <a:solidFill>
                  <a:schemeClr val="bg1">
                    <a:lumMod val="85000"/>
                  </a:schemeClr>
                </a:solidFill>
                <a:latin typeface="Rokkitt" pitchFamily="2" charset="0"/>
                <a:cs typeface="Calibri" panose="020F0502020204030204" pitchFamily="34" charset="0"/>
              </a:rPr>
              <a:t>att</a:t>
            </a:r>
            <a:r>
              <a:rPr lang="en-US" altLang="sv-SE" sz="2000" dirty="0">
                <a:solidFill>
                  <a:schemeClr val="bg1">
                    <a:lumMod val="85000"/>
                  </a:schemeClr>
                </a:solidFill>
                <a:latin typeface="Rokkitt" pitchFamily="2" charset="0"/>
                <a:cs typeface="Calibri" panose="020F0502020204030204" pitchFamily="34" charset="0"/>
              </a:rPr>
              <a:t> </a:t>
            </a:r>
            <a:r>
              <a:rPr lang="en-US" altLang="sv-SE" sz="2000" dirty="0" err="1">
                <a:solidFill>
                  <a:schemeClr val="bg1">
                    <a:lumMod val="85000"/>
                  </a:schemeClr>
                </a:solidFill>
                <a:latin typeface="Rokkitt" pitchFamily="2" charset="0"/>
                <a:cs typeface="Calibri" panose="020F0502020204030204" pitchFamily="34" charset="0"/>
              </a:rPr>
              <a:t>slå</a:t>
            </a:r>
            <a:r>
              <a:rPr lang="en-US" altLang="sv-SE" sz="2000" dirty="0">
                <a:solidFill>
                  <a:schemeClr val="bg1">
                    <a:lumMod val="85000"/>
                  </a:schemeClr>
                </a:solidFill>
                <a:latin typeface="Rokkitt" pitchFamily="2" charset="0"/>
                <a:cs typeface="Calibri" panose="020F0502020204030204" pitchFamily="34" charset="0"/>
              </a:rPr>
              <a:t> </a:t>
            </a:r>
            <a:r>
              <a:rPr lang="en-US" altLang="sv-SE" sz="2000" dirty="0" err="1">
                <a:solidFill>
                  <a:schemeClr val="bg1">
                    <a:lumMod val="85000"/>
                  </a:schemeClr>
                </a:solidFill>
                <a:latin typeface="Rokkitt" pitchFamily="2" charset="0"/>
                <a:cs typeface="Calibri" panose="020F0502020204030204" pitchFamily="34" charset="0"/>
              </a:rPr>
              <a:t>ner</a:t>
            </a:r>
            <a:r>
              <a:rPr lang="en-US" altLang="sv-SE" sz="2000" dirty="0">
                <a:solidFill>
                  <a:schemeClr val="bg1">
                    <a:lumMod val="85000"/>
                  </a:schemeClr>
                </a:solidFill>
                <a:latin typeface="Rokkitt" pitchFamily="2" charset="0"/>
                <a:cs typeface="Calibri" panose="020F0502020204030204" pitchFamily="34" charset="0"/>
              </a:rPr>
              <a:t> 10 </a:t>
            </a:r>
            <a:r>
              <a:rPr lang="en-US" altLang="sv-SE" sz="2000" dirty="0" err="1">
                <a:solidFill>
                  <a:schemeClr val="bg1">
                    <a:lumMod val="85000"/>
                  </a:schemeClr>
                </a:solidFill>
                <a:latin typeface="Rokkitt" pitchFamily="2" charset="0"/>
                <a:cs typeface="Calibri" panose="020F0502020204030204" pitchFamily="34" charset="0"/>
              </a:rPr>
              <a:t>käglor</a:t>
            </a:r>
            <a:r>
              <a:rPr lang="en-US" altLang="sv-SE" sz="2000" dirty="0">
                <a:solidFill>
                  <a:schemeClr val="bg1">
                    <a:lumMod val="85000"/>
                  </a:schemeClr>
                </a:solidFill>
                <a:latin typeface="Rokkitt" pitchFamily="2" charset="0"/>
                <a:cs typeface="Calibri" panose="020F0502020204030204" pitchFamily="34" charset="0"/>
              </a:rPr>
              <a:t>. </a:t>
            </a:r>
            <a:br>
              <a:rPr lang="en-US" altLang="sv-SE" sz="2000" dirty="0">
                <a:solidFill>
                  <a:schemeClr val="bg1">
                    <a:lumMod val="85000"/>
                  </a:schemeClr>
                </a:solidFill>
                <a:latin typeface="Rokkitt" pitchFamily="2" charset="0"/>
                <a:cs typeface="Calibri" panose="020F0502020204030204" pitchFamily="34" charset="0"/>
              </a:rPr>
            </a:br>
            <a:endParaRPr lang="en-US" altLang="sv-SE" sz="2000" dirty="0">
              <a:solidFill>
                <a:schemeClr val="bg1">
                  <a:lumMod val="85000"/>
                </a:schemeClr>
              </a:solidFill>
              <a:latin typeface="Rokkitt" pitchFamily="2" charset="0"/>
              <a:cs typeface="Calibri" panose="020F0502020204030204" pitchFamily="34" charset="0"/>
            </a:endParaRPr>
          </a:p>
          <a:p>
            <a:pPr marL="214313" indent="-214313">
              <a:buBlip>
                <a:blip r:embed="rId4"/>
              </a:buBlip>
            </a:pPr>
            <a:r>
              <a:rPr lang="en-US" altLang="sv-SE" sz="2000" dirty="0">
                <a:solidFill>
                  <a:schemeClr val="bg1">
                    <a:lumMod val="85000"/>
                  </a:schemeClr>
                </a:solidFill>
                <a:latin typeface="Rokkitt" pitchFamily="2" charset="0"/>
                <a:cs typeface="Calibri" panose="020F0502020204030204" pitchFamily="34" charset="0"/>
              </a:rPr>
              <a:t>STRIKE: </a:t>
            </a:r>
            <a:r>
              <a:rPr lang="en-US" altLang="sv-SE" sz="2000" dirty="0" err="1">
                <a:solidFill>
                  <a:schemeClr val="bg1">
                    <a:lumMod val="85000"/>
                  </a:schemeClr>
                </a:solidFill>
                <a:latin typeface="Rokkitt" pitchFamily="2" charset="0"/>
                <a:cs typeface="Calibri" panose="020F0502020204030204" pitchFamily="34" charset="0"/>
              </a:rPr>
              <a:t>Alla</a:t>
            </a:r>
            <a:r>
              <a:rPr lang="en-US" altLang="sv-SE" sz="2000" dirty="0">
                <a:solidFill>
                  <a:schemeClr val="bg1">
                    <a:lumMod val="85000"/>
                  </a:schemeClr>
                </a:solidFill>
                <a:latin typeface="Rokkitt" pitchFamily="2" charset="0"/>
                <a:cs typeface="Calibri" panose="020F0502020204030204" pitchFamily="34" charset="0"/>
              </a:rPr>
              <a:t> 10 </a:t>
            </a:r>
            <a:r>
              <a:rPr lang="en-US" altLang="sv-SE" sz="2000" dirty="0" err="1">
                <a:solidFill>
                  <a:schemeClr val="bg1">
                    <a:lumMod val="85000"/>
                  </a:schemeClr>
                </a:solidFill>
                <a:latin typeface="Rokkitt" pitchFamily="2" charset="0"/>
                <a:cs typeface="Calibri" panose="020F0502020204030204" pitchFamily="34" charset="0"/>
              </a:rPr>
              <a:t>käglor</a:t>
            </a:r>
            <a:r>
              <a:rPr lang="en-US" altLang="sv-SE" sz="2000" dirty="0">
                <a:solidFill>
                  <a:schemeClr val="bg1">
                    <a:lumMod val="85000"/>
                  </a:schemeClr>
                </a:solidFill>
                <a:latin typeface="Rokkitt" pitchFamily="2" charset="0"/>
                <a:cs typeface="Calibri" panose="020F0502020204030204" pitchFamily="34" charset="0"/>
              </a:rPr>
              <a:t> </a:t>
            </a:r>
            <a:r>
              <a:rPr lang="en-US" altLang="sv-SE" sz="2000" dirty="0" err="1">
                <a:solidFill>
                  <a:schemeClr val="bg1">
                    <a:lumMod val="85000"/>
                  </a:schemeClr>
                </a:solidFill>
                <a:latin typeface="Rokkitt" pitchFamily="2" charset="0"/>
                <a:cs typeface="Calibri" panose="020F0502020204030204" pitchFamily="34" charset="0"/>
              </a:rPr>
              <a:t>slås</a:t>
            </a:r>
            <a:r>
              <a:rPr lang="en-US" altLang="sv-SE" sz="2000" dirty="0">
                <a:solidFill>
                  <a:schemeClr val="bg1">
                    <a:lumMod val="85000"/>
                  </a:schemeClr>
                </a:solidFill>
                <a:latin typeface="Rokkitt" pitchFamily="2" charset="0"/>
                <a:cs typeface="Calibri" panose="020F0502020204030204" pitchFamily="34" charset="0"/>
              </a:rPr>
              <a:t> </a:t>
            </a:r>
            <a:r>
              <a:rPr lang="en-US" altLang="sv-SE" sz="2000" dirty="0" err="1">
                <a:solidFill>
                  <a:schemeClr val="bg1">
                    <a:lumMod val="85000"/>
                  </a:schemeClr>
                </a:solidFill>
                <a:latin typeface="Rokkitt" pitchFamily="2" charset="0"/>
                <a:cs typeface="Calibri" panose="020F0502020204030204" pitchFamily="34" charset="0"/>
              </a:rPr>
              <a:t>ned</a:t>
            </a:r>
            <a:r>
              <a:rPr lang="en-US" altLang="sv-SE" sz="2000" dirty="0">
                <a:solidFill>
                  <a:schemeClr val="bg1">
                    <a:lumMod val="85000"/>
                  </a:schemeClr>
                </a:solidFill>
                <a:latin typeface="Rokkitt" pitchFamily="2" charset="0"/>
                <a:cs typeface="Calibri" panose="020F0502020204030204" pitchFamily="34" charset="0"/>
              </a:rPr>
              <a:t> </a:t>
            </a:r>
            <a:r>
              <a:rPr lang="en-US" altLang="sv-SE" sz="2000" dirty="0" err="1">
                <a:solidFill>
                  <a:schemeClr val="bg1">
                    <a:lumMod val="85000"/>
                  </a:schemeClr>
                </a:solidFill>
                <a:latin typeface="Rokkitt" pitchFamily="2" charset="0"/>
                <a:cs typeface="Calibri" panose="020F0502020204030204" pitchFamily="34" charset="0"/>
              </a:rPr>
              <a:t>på</a:t>
            </a:r>
            <a:r>
              <a:rPr lang="en-US" altLang="sv-SE" sz="2000" dirty="0">
                <a:solidFill>
                  <a:schemeClr val="bg1">
                    <a:lumMod val="85000"/>
                  </a:schemeClr>
                </a:solidFill>
                <a:latin typeface="Rokkitt" pitchFamily="2" charset="0"/>
                <a:cs typeface="Calibri" panose="020F0502020204030204" pitchFamily="34" charset="0"/>
              </a:rPr>
              <a:t> </a:t>
            </a:r>
            <a:r>
              <a:rPr lang="en-US" altLang="sv-SE" sz="2000" dirty="0" err="1">
                <a:solidFill>
                  <a:schemeClr val="bg1">
                    <a:lumMod val="85000"/>
                  </a:schemeClr>
                </a:solidFill>
                <a:latin typeface="Rokkitt" pitchFamily="2" charset="0"/>
                <a:cs typeface="Calibri" panose="020F0502020204030204" pitchFamily="34" charset="0"/>
              </a:rPr>
              <a:t>första</a:t>
            </a:r>
            <a:r>
              <a:rPr lang="en-US" altLang="sv-SE" sz="2000" dirty="0">
                <a:solidFill>
                  <a:schemeClr val="bg1">
                    <a:lumMod val="85000"/>
                  </a:schemeClr>
                </a:solidFill>
                <a:latin typeface="Rokkitt" pitchFamily="2" charset="0"/>
                <a:cs typeface="Calibri" panose="020F0502020204030204" pitchFamily="34" charset="0"/>
              </a:rPr>
              <a:t> </a:t>
            </a:r>
            <a:r>
              <a:rPr lang="en-US" altLang="sv-SE" sz="2000" dirty="0" err="1">
                <a:solidFill>
                  <a:schemeClr val="bg1">
                    <a:lumMod val="85000"/>
                  </a:schemeClr>
                </a:solidFill>
                <a:latin typeface="Rokkitt" pitchFamily="2" charset="0"/>
                <a:cs typeface="Calibri" panose="020F0502020204030204" pitchFamily="34" charset="0"/>
              </a:rPr>
              <a:t>slaget</a:t>
            </a:r>
            <a:r>
              <a:rPr lang="en-US" altLang="sv-SE" sz="2000" dirty="0">
                <a:solidFill>
                  <a:schemeClr val="bg1">
                    <a:lumMod val="85000"/>
                  </a:schemeClr>
                </a:solidFill>
                <a:latin typeface="Rokkitt" pitchFamily="2" charset="0"/>
                <a:cs typeface="Calibri" panose="020F0502020204030204" pitchFamily="34" charset="0"/>
              </a:rPr>
              <a:t>. </a:t>
            </a:r>
            <a:r>
              <a:rPr lang="sv-SE" altLang="sv-SE" sz="2000" dirty="0">
                <a:solidFill>
                  <a:schemeClr val="bg1">
                    <a:lumMod val="85000"/>
                  </a:schemeClr>
                </a:solidFill>
                <a:latin typeface="Rokkitt" pitchFamily="2" charset="0"/>
                <a:cs typeface="Calibri" panose="020F0502020204030204" pitchFamily="34" charset="0"/>
              </a:rPr>
              <a:t>Det andra slaget utgår</a:t>
            </a:r>
            <a:r>
              <a:rPr lang="en-US" altLang="sv-SE" sz="2000" dirty="0">
                <a:solidFill>
                  <a:schemeClr val="bg1">
                    <a:lumMod val="85000"/>
                  </a:schemeClr>
                </a:solidFill>
                <a:latin typeface="Rokkitt" pitchFamily="2" charset="0"/>
                <a:cs typeface="Calibri" panose="020F0502020204030204" pitchFamily="34" charset="0"/>
              </a:rPr>
              <a:t> </a:t>
            </a:r>
            <a:r>
              <a:rPr lang="en-US" altLang="sv-SE" sz="2000" dirty="0" err="1">
                <a:solidFill>
                  <a:schemeClr val="bg1">
                    <a:lumMod val="85000"/>
                  </a:schemeClr>
                </a:solidFill>
                <a:latin typeface="Rokkitt" pitchFamily="2" charset="0"/>
                <a:cs typeface="Calibri" panose="020F0502020204030204" pitchFamily="34" charset="0"/>
              </a:rPr>
              <a:t>och</a:t>
            </a:r>
            <a:r>
              <a:rPr lang="en-US" altLang="sv-SE" sz="2000" dirty="0">
                <a:solidFill>
                  <a:schemeClr val="bg1">
                    <a:lumMod val="85000"/>
                  </a:schemeClr>
                </a:solidFill>
                <a:latin typeface="Rokkitt" pitchFamily="2" charset="0"/>
                <a:cs typeface="Calibri" panose="020F0502020204030204" pitchFamily="34" charset="0"/>
              </a:rPr>
              <a:t> </a:t>
            </a:r>
            <a:r>
              <a:rPr lang="en-US" altLang="sv-SE" sz="2000" dirty="0" err="1">
                <a:solidFill>
                  <a:schemeClr val="bg1">
                    <a:lumMod val="85000"/>
                  </a:schemeClr>
                </a:solidFill>
                <a:latin typeface="Rokkitt" pitchFamily="2" charset="0"/>
                <a:cs typeface="Calibri" panose="020F0502020204030204" pitchFamily="34" charset="0"/>
              </a:rPr>
              <a:t>rutan</a:t>
            </a:r>
            <a:r>
              <a:rPr lang="en-US" altLang="sv-SE" sz="2000" dirty="0">
                <a:solidFill>
                  <a:schemeClr val="bg1">
                    <a:lumMod val="85000"/>
                  </a:schemeClr>
                </a:solidFill>
                <a:latin typeface="Rokkitt" pitchFamily="2" charset="0"/>
                <a:cs typeface="Calibri" panose="020F0502020204030204" pitchFamily="34" charset="0"/>
              </a:rPr>
              <a:t> </a:t>
            </a:r>
            <a:r>
              <a:rPr lang="en-US" altLang="sv-SE" sz="2000" dirty="0" err="1">
                <a:solidFill>
                  <a:schemeClr val="bg1">
                    <a:lumMod val="85000"/>
                  </a:schemeClr>
                </a:solidFill>
                <a:latin typeface="Rokkitt" pitchFamily="2" charset="0"/>
                <a:cs typeface="Calibri" panose="020F0502020204030204" pitchFamily="34" charset="0"/>
              </a:rPr>
              <a:t>är</a:t>
            </a:r>
            <a:r>
              <a:rPr lang="en-US" altLang="sv-SE" sz="2000" dirty="0">
                <a:solidFill>
                  <a:schemeClr val="bg1">
                    <a:lumMod val="85000"/>
                  </a:schemeClr>
                </a:solidFill>
                <a:latin typeface="Rokkitt" pitchFamily="2" charset="0"/>
                <a:cs typeface="Calibri" panose="020F0502020204030204" pitchFamily="34" charset="0"/>
              </a:rPr>
              <a:t> </a:t>
            </a:r>
            <a:r>
              <a:rPr lang="en-US" altLang="sv-SE" sz="2000" dirty="0" err="1">
                <a:solidFill>
                  <a:schemeClr val="bg1">
                    <a:lumMod val="85000"/>
                  </a:schemeClr>
                </a:solidFill>
                <a:latin typeface="Rokkitt" pitchFamily="2" charset="0"/>
                <a:cs typeface="Calibri" panose="020F0502020204030204" pitchFamily="34" charset="0"/>
              </a:rPr>
              <a:t>färdigspelad</a:t>
            </a:r>
            <a:r>
              <a:rPr lang="tr-TR" altLang="sv-SE" sz="2000" dirty="0">
                <a:solidFill>
                  <a:schemeClr val="bg1">
                    <a:lumMod val="85000"/>
                  </a:schemeClr>
                </a:solidFill>
                <a:latin typeface="Rokkitt" pitchFamily="2" charset="0"/>
                <a:cs typeface="Calibri" panose="020F0502020204030204" pitchFamily="34" charset="0"/>
              </a:rPr>
              <a:t>.</a:t>
            </a:r>
            <a:endParaRPr lang="sv-SE" altLang="sv-SE" sz="2000" dirty="0">
              <a:solidFill>
                <a:schemeClr val="bg1">
                  <a:lumMod val="85000"/>
                </a:schemeClr>
              </a:solidFill>
              <a:latin typeface="Rokkitt" pitchFamily="2" charset="0"/>
              <a:cs typeface="Calibri" panose="020F0502020204030204" pitchFamily="34" charset="0"/>
            </a:endParaRPr>
          </a:p>
          <a:p>
            <a:pPr marL="214313" indent="-214313">
              <a:buBlip>
                <a:blip r:embed="rId4"/>
              </a:buBlip>
            </a:pPr>
            <a:r>
              <a:rPr lang="en-US" altLang="sv-SE" sz="2000" dirty="0">
                <a:solidFill>
                  <a:schemeClr val="bg1">
                    <a:lumMod val="85000"/>
                  </a:schemeClr>
                </a:solidFill>
                <a:latin typeface="Rokkitt" pitchFamily="2" charset="0"/>
                <a:cs typeface="Calibri" panose="020F0502020204030204" pitchFamily="34" charset="0"/>
              </a:rPr>
              <a:t>SPÄRR: </a:t>
            </a:r>
            <a:r>
              <a:rPr lang="en-US" altLang="sv-SE" sz="2000" dirty="0" err="1">
                <a:solidFill>
                  <a:schemeClr val="bg1">
                    <a:lumMod val="85000"/>
                  </a:schemeClr>
                </a:solidFill>
                <a:latin typeface="Rokkitt" pitchFamily="2" charset="0"/>
                <a:cs typeface="Calibri" panose="020F0502020204030204" pitchFamily="34" charset="0"/>
              </a:rPr>
              <a:t>Alla</a:t>
            </a:r>
            <a:r>
              <a:rPr lang="en-US" altLang="sv-SE" sz="2000" dirty="0">
                <a:solidFill>
                  <a:schemeClr val="bg1">
                    <a:lumMod val="85000"/>
                  </a:schemeClr>
                </a:solidFill>
                <a:latin typeface="Rokkitt" pitchFamily="2" charset="0"/>
                <a:cs typeface="Calibri" panose="020F0502020204030204" pitchFamily="34" charset="0"/>
              </a:rPr>
              <a:t> </a:t>
            </a:r>
            <a:r>
              <a:rPr lang="en-US" altLang="sv-SE" sz="2000" dirty="0" err="1">
                <a:solidFill>
                  <a:schemeClr val="bg1">
                    <a:lumMod val="85000"/>
                  </a:schemeClr>
                </a:solidFill>
                <a:latin typeface="Rokkitt" pitchFamily="2" charset="0"/>
                <a:cs typeface="Calibri" panose="020F0502020204030204" pitchFamily="34" charset="0"/>
              </a:rPr>
              <a:t>käglor</a:t>
            </a:r>
            <a:r>
              <a:rPr lang="en-US" altLang="sv-SE" sz="2000" dirty="0">
                <a:solidFill>
                  <a:schemeClr val="bg1">
                    <a:lumMod val="85000"/>
                  </a:schemeClr>
                </a:solidFill>
                <a:latin typeface="Rokkitt" pitchFamily="2" charset="0"/>
                <a:cs typeface="Calibri" panose="020F0502020204030204" pitchFamily="34" charset="0"/>
              </a:rPr>
              <a:t> </a:t>
            </a:r>
            <a:r>
              <a:rPr lang="en-US" altLang="sv-SE" sz="2000" dirty="0" err="1">
                <a:solidFill>
                  <a:schemeClr val="bg1">
                    <a:lumMod val="85000"/>
                  </a:schemeClr>
                </a:solidFill>
                <a:latin typeface="Rokkitt" pitchFamily="2" charset="0"/>
                <a:cs typeface="Calibri" panose="020F0502020204030204" pitchFamily="34" charset="0"/>
              </a:rPr>
              <a:t>slås</a:t>
            </a:r>
            <a:r>
              <a:rPr lang="en-US" altLang="sv-SE" sz="2000" dirty="0">
                <a:solidFill>
                  <a:schemeClr val="bg1">
                    <a:lumMod val="85000"/>
                  </a:schemeClr>
                </a:solidFill>
                <a:latin typeface="Rokkitt" pitchFamily="2" charset="0"/>
                <a:cs typeface="Calibri" panose="020F0502020204030204" pitchFamily="34" charset="0"/>
              </a:rPr>
              <a:t> </a:t>
            </a:r>
            <a:r>
              <a:rPr lang="en-US" altLang="sv-SE" sz="2000" dirty="0" err="1">
                <a:solidFill>
                  <a:schemeClr val="bg1">
                    <a:lumMod val="85000"/>
                  </a:schemeClr>
                </a:solidFill>
                <a:latin typeface="Rokkitt" pitchFamily="2" charset="0"/>
                <a:cs typeface="Calibri" panose="020F0502020204030204" pitchFamily="34" charset="0"/>
              </a:rPr>
              <a:t>ned</a:t>
            </a:r>
            <a:r>
              <a:rPr lang="en-US" altLang="sv-SE" sz="2000" dirty="0">
                <a:solidFill>
                  <a:schemeClr val="bg1">
                    <a:lumMod val="85000"/>
                  </a:schemeClr>
                </a:solidFill>
                <a:latin typeface="Rokkitt" pitchFamily="2" charset="0"/>
                <a:cs typeface="Calibri" panose="020F0502020204030204" pitchFamily="34" charset="0"/>
              </a:rPr>
              <a:t> </a:t>
            </a:r>
            <a:r>
              <a:rPr lang="en-US" altLang="sv-SE" sz="2000" dirty="0" err="1">
                <a:solidFill>
                  <a:schemeClr val="bg1">
                    <a:lumMod val="85000"/>
                  </a:schemeClr>
                </a:solidFill>
                <a:latin typeface="Rokkitt" pitchFamily="2" charset="0"/>
                <a:cs typeface="Calibri" panose="020F0502020204030204" pitchFamily="34" charset="0"/>
              </a:rPr>
              <a:t>på</a:t>
            </a:r>
            <a:r>
              <a:rPr lang="en-US" altLang="sv-SE" sz="2000" dirty="0">
                <a:solidFill>
                  <a:schemeClr val="bg1">
                    <a:lumMod val="85000"/>
                  </a:schemeClr>
                </a:solidFill>
                <a:latin typeface="Rokkitt" pitchFamily="2" charset="0"/>
                <a:cs typeface="Calibri" panose="020F0502020204030204" pitchFamily="34" charset="0"/>
              </a:rPr>
              <a:t> </a:t>
            </a:r>
            <a:r>
              <a:rPr lang="en-US" altLang="sv-SE" sz="2000" dirty="0" err="1">
                <a:solidFill>
                  <a:schemeClr val="bg1">
                    <a:lumMod val="85000"/>
                  </a:schemeClr>
                </a:solidFill>
                <a:latin typeface="Rokkitt" pitchFamily="2" charset="0"/>
                <a:cs typeface="Calibri" panose="020F0502020204030204" pitchFamily="34" charset="0"/>
              </a:rPr>
              <a:t>två</a:t>
            </a:r>
            <a:r>
              <a:rPr lang="en-US" altLang="sv-SE" sz="2000" dirty="0">
                <a:solidFill>
                  <a:schemeClr val="bg1">
                    <a:lumMod val="85000"/>
                  </a:schemeClr>
                </a:solidFill>
                <a:latin typeface="Rokkitt" pitchFamily="2" charset="0"/>
                <a:cs typeface="Calibri" panose="020F0502020204030204" pitchFamily="34" charset="0"/>
              </a:rPr>
              <a:t> slag.</a:t>
            </a:r>
          </a:p>
          <a:p>
            <a:pPr marL="214313" indent="-214313">
              <a:buBlip>
                <a:blip r:embed="rId4"/>
              </a:buBlip>
            </a:pPr>
            <a:r>
              <a:rPr lang="en-US" altLang="sv-SE" sz="2000" dirty="0">
                <a:solidFill>
                  <a:schemeClr val="bg1">
                    <a:lumMod val="85000"/>
                  </a:schemeClr>
                </a:solidFill>
                <a:latin typeface="Rokkitt" pitchFamily="2" charset="0"/>
                <a:cs typeface="Calibri" panose="020F0502020204030204" pitchFamily="34" charset="0"/>
              </a:rPr>
              <a:t>TOMRUTA/MISS: Det </a:t>
            </a:r>
            <a:r>
              <a:rPr lang="en-US" altLang="sv-SE" sz="2000" dirty="0" err="1">
                <a:solidFill>
                  <a:schemeClr val="bg1">
                    <a:lumMod val="85000"/>
                  </a:schemeClr>
                </a:solidFill>
                <a:latin typeface="Rokkitt" pitchFamily="2" charset="0"/>
                <a:cs typeface="Calibri" panose="020F0502020204030204" pitchFamily="34" charset="0"/>
              </a:rPr>
              <a:t>står</a:t>
            </a:r>
            <a:r>
              <a:rPr lang="en-US" altLang="sv-SE" sz="2000" dirty="0">
                <a:solidFill>
                  <a:schemeClr val="bg1">
                    <a:lumMod val="85000"/>
                  </a:schemeClr>
                </a:solidFill>
                <a:latin typeface="Rokkitt" pitchFamily="2" charset="0"/>
                <a:cs typeface="Calibri" panose="020F0502020204030204" pitchFamily="34" charset="0"/>
              </a:rPr>
              <a:t> </a:t>
            </a:r>
            <a:r>
              <a:rPr lang="sv-SE" altLang="sv-SE" sz="2000" dirty="0">
                <a:solidFill>
                  <a:schemeClr val="bg1">
                    <a:lumMod val="85000"/>
                  </a:schemeClr>
                </a:solidFill>
                <a:latin typeface="Rokkitt" pitchFamily="2" charset="0"/>
                <a:cs typeface="Calibri" panose="020F0502020204030204" pitchFamily="34" charset="0"/>
              </a:rPr>
              <a:t>käglor</a:t>
            </a:r>
            <a:r>
              <a:rPr lang="en-US" altLang="sv-SE" sz="2000" dirty="0">
                <a:solidFill>
                  <a:schemeClr val="bg1">
                    <a:lumMod val="85000"/>
                  </a:schemeClr>
                </a:solidFill>
                <a:latin typeface="Rokkitt" pitchFamily="2" charset="0"/>
                <a:cs typeface="Calibri" panose="020F0502020204030204" pitchFamily="34" charset="0"/>
              </a:rPr>
              <a:t> </a:t>
            </a:r>
            <a:r>
              <a:rPr lang="en-US" altLang="sv-SE" sz="2000" dirty="0" err="1">
                <a:solidFill>
                  <a:schemeClr val="bg1">
                    <a:lumMod val="85000"/>
                  </a:schemeClr>
                </a:solidFill>
                <a:latin typeface="Rokkitt" pitchFamily="2" charset="0"/>
                <a:cs typeface="Calibri" panose="020F0502020204030204" pitchFamily="34" charset="0"/>
              </a:rPr>
              <a:t>kvar</a:t>
            </a:r>
            <a:r>
              <a:rPr lang="en-US" altLang="sv-SE" sz="2000" dirty="0">
                <a:solidFill>
                  <a:schemeClr val="bg1">
                    <a:lumMod val="85000"/>
                  </a:schemeClr>
                </a:solidFill>
                <a:latin typeface="Rokkitt" pitchFamily="2" charset="0"/>
                <a:cs typeface="Calibri" panose="020F0502020204030204" pitchFamily="34" charset="0"/>
              </a:rPr>
              <a:t> </a:t>
            </a:r>
            <a:r>
              <a:rPr lang="en-US" altLang="sv-SE" sz="2000" dirty="0" err="1">
                <a:solidFill>
                  <a:schemeClr val="bg1">
                    <a:lumMod val="85000"/>
                  </a:schemeClr>
                </a:solidFill>
                <a:latin typeface="Rokkitt" pitchFamily="2" charset="0"/>
                <a:cs typeface="Calibri" panose="020F0502020204030204" pitchFamily="34" charset="0"/>
              </a:rPr>
              <a:t>efter</a:t>
            </a:r>
            <a:r>
              <a:rPr lang="en-US" altLang="sv-SE" sz="2000" dirty="0">
                <a:solidFill>
                  <a:schemeClr val="bg1">
                    <a:lumMod val="85000"/>
                  </a:schemeClr>
                </a:solidFill>
                <a:latin typeface="Rokkitt" pitchFamily="2" charset="0"/>
                <a:cs typeface="Calibri" panose="020F0502020204030204" pitchFamily="34" charset="0"/>
              </a:rPr>
              <a:t> </a:t>
            </a:r>
            <a:r>
              <a:rPr lang="en-US" altLang="sv-SE" sz="2000" dirty="0" err="1">
                <a:solidFill>
                  <a:schemeClr val="bg1">
                    <a:lumMod val="85000"/>
                  </a:schemeClr>
                </a:solidFill>
                <a:latin typeface="Rokkitt" pitchFamily="2" charset="0"/>
                <a:cs typeface="Calibri" panose="020F0502020204030204" pitchFamily="34" charset="0"/>
              </a:rPr>
              <a:t>två</a:t>
            </a:r>
            <a:r>
              <a:rPr lang="en-US" altLang="sv-SE" sz="2000" dirty="0">
                <a:solidFill>
                  <a:schemeClr val="bg1">
                    <a:lumMod val="85000"/>
                  </a:schemeClr>
                </a:solidFill>
                <a:latin typeface="Rokkitt" pitchFamily="2" charset="0"/>
                <a:cs typeface="Calibri" panose="020F0502020204030204" pitchFamily="34" charset="0"/>
              </a:rPr>
              <a:t> slag.</a:t>
            </a:r>
          </a:p>
          <a:p>
            <a:pPr marL="214313" indent="-214313">
              <a:buBlip>
                <a:blip r:embed="rId4"/>
              </a:buBlip>
            </a:pPr>
            <a:r>
              <a:rPr lang="en-US" altLang="sv-SE" sz="2000" dirty="0">
                <a:solidFill>
                  <a:schemeClr val="bg1">
                    <a:lumMod val="85000"/>
                  </a:schemeClr>
                </a:solidFill>
                <a:latin typeface="Rokkitt" pitchFamily="2" charset="0"/>
                <a:cs typeface="Calibri" panose="020F0502020204030204" pitchFamily="34" charset="0"/>
              </a:rPr>
              <a:t>RÄNNSLAG: </a:t>
            </a:r>
            <a:r>
              <a:rPr lang="sv-SE" altLang="sv-SE" sz="2000" dirty="0">
                <a:solidFill>
                  <a:schemeClr val="bg1">
                    <a:lumMod val="85000"/>
                  </a:schemeClr>
                </a:solidFill>
                <a:latin typeface="Rokkitt" pitchFamily="2" charset="0"/>
                <a:cs typeface="Calibri" panose="020F0502020204030204" pitchFamily="34" charset="0"/>
              </a:rPr>
              <a:t>Klotet går i rännan och räknas som 0 poäng i det slaget</a:t>
            </a:r>
            <a:r>
              <a:rPr lang="en-US" altLang="sv-SE" sz="2000" dirty="0">
                <a:solidFill>
                  <a:schemeClr val="bg1">
                    <a:lumMod val="85000"/>
                  </a:schemeClr>
                </a:solidFill>
                <a:latin typeface="Rokkitt" pitchFamily="2" charset="0"/>
                <a:cs typeface="Calibri" panose="020F0502020204030204" pitchFamily="34" charset="0"/>
              </a:rPr>
              <a:t>.</a:t>
            </a:r>
          </a:p>
          <a:p>
            <a:pPr marL="214313" indent="-214313">
              <a:buBlip>
                <a:blip r:embed="rId4"/>
              </a:buBlip>
            </a:pPr>
            <a:r>
              <a:rPr lang="en-US" altLang="sv-SE" sz="2000" dirty="0">
                <a:solidFill>
                  <a:schemeClr val="bg1">
                    <a:lumMod val="85000"/>
                  </a:schemeClr>
                </a:solidFill>
                <a:latin typeface="Rokkitt" pitchFamily="2" charset="0"/>
                <a:cs typeface="Calibri" panose="020F0502020204030204" pitchFamily="34" charset="0"/>
              </a:rPr>
              <a:t>ÖVERTRAMP: </a:t>
            </a:r>
            <a:r>
              <a:rPr lang="sv-SE" altLang="sv-SE" sz="2000" dirty="0">
                <a:solidFill>
                  <a:schemeClr val="bg1">
                    <a:lumMod val="85000"/>
                  </a:schemeClr>
                </a:solidFill>
                <a:latin typeface="Rokkitt" pitchFamily="2" charset="0"/>
                <a:cs typeface="Calibri" panose="020F0502020204030204" pitchFamily="34" charset="0"/>
              </a:rPr>
              <a:t>Spelaren nuddar en del av  banan efter att hen har släppt klotet (gäller alla delar av bowlinghallen utanför Övertrampslinjen) </a:t>
            </a:r>
            <a:br>
              <a:rPr lang="sv-SE" altLang="sv-SE" sz="2000" dirty="0">
                <a:solidFill>
                  <a:schemeClr val="bg1">
                    <a:lumMod val="85000"/>
                  </a:schemeClr>
                </a:solidFill>
                <a:latin typeface="Rokkitt" pitchFamily="2" charset="0"/>
                <a:cs typeface="Calibri" panose="020F0502020204030204" pitchFamily="34" charset="0"/>
              </a:rPr>
            </a:br>
            <a:endParaRPr lang="sv-SE" altLang="sv-SE" sz="2000" dirty="0">
              <a:solidFill>
                <a:schemeClr val="bg1">
                  <a:lumMod val="85000"/>
                </a:schemeClr>
              </a:solidFill>
              <a:latin typeface="Rokkitt" pitchFamily="2" charset="0"/>
              <a:cs typeface="Calibri" panose="020F0502020204030204" pitchFamily="34" charset="0"/>
            </a:endParaRPr>
          </a:p>
          <a:p>
            <a:pPr eaLnBrk="1" hangingPunct="1"/>
            <a:endParaRPr lang="sv-SE" altLang="sv-SE" sz="2000" dirty="0">
              <a:solidFill>
                <a:schemeClr val="bg1">
                  <a:lumMod val="85000"/>
                </a:schemeClr>
              </a:solidFill>
              <a:latin typeface="Rokkitt" pitchFamily="2" charset="0"/>
              <a:cs typeface="Calibri" panose="020F0502020204030204" pitchFamily="34" charset="0"/>
            </a:endParaRPr>
          </a:p>
          <a:p>
            <a:pPr eaLnBrk="1" hangingPunct="1"/>
            <a:r>
              <a:rPr lang="sv-SE" altLang="sv-SE" sz="2000" dirty="0">
                <a:solidFill>
                  <a:srgbClr val="FBE201"/>
                </a:solidFill>
                <a:latin typeface="Rokkitt" pitchFamily="2" charset="0"/>
                <a:cs typeface="Calibri" panose="020F0502020204030204" pitchFamily="34" charset="0"/>
              </a:rPr>
              <a:t>Räknesystemet i bowling ger bonus för STRIKE och SPÄRR:</a:t>
            </a:r>
            <a:endParaRPr lang="tr-TR" altLang="sv-SE" sz="2000" dirty="0">
              <a:solidFill>
                <a:srgbClr val="FBE201"/>
              </a:solidFill>
              <a:latin typeface="Rokkitt" pitchFamily="2" charset="0"/>
              <a:cs typeface="Calibri" panose="020F0502020204030204" pitchFamily="34" charset="0"/>
            </a:endParaRPr>
          </a:p>
          <a:p>
            <a:pPr eaLnBrk="1" hangingPunct="1"/>
            <a:endParaRPr lang="tr-TR" altLang="sv-SE" sz="2000" dirty="0">
              <a:solidFill>
                <a:srgbClr val="FBE201"/>
              </a:solidFill>
              <a:latin typeface="Rokkitt" pitchFamily="2" charset="0"/>
              <a:cs typeface="Calibri" panose="020F0502020204030204" pitchFamily="34" charset="0"/>
            </a:endParaRPr>
          </a:p>
          <a:p>
            <a:pPr lvl="1" eaLnBrk="1" hangingPunct="1"/>
            <a:r>
              <a:rPr lang="en-US" altLang="sv-SE" sz="2000" dirty="0">
                <a:solidFill>
                  <a:srgbClr val="FBE201"/>
                </a:solidFill>
                <a:latin typeface="Rokkitt" pitchFamily="2" charset="0"/>
                <a:cs typeface="Calibri" panose="020F0502020204030204" pitchFamily="34" charset="0"/>
              </a:rPr>
              <a:t>• </a:t>
            </a:r>
            <a:r>
              <a:rPr lang="en-US" altLang="sv-SE" sz="2000" dirty="0" err="1">
                <a:solidFill>
                  <a:srgbClr val="FBE201"/>
                </a:solidFill>
                <a:latin typeface="Rokkitt" pitchFamily="2" charset="0"/>
                <a:cs typeface="Calibri" panose="020F0502020204030204" pitchFamily="34" charset="0"/>
              </a:rPr>
              <a:t>En</a:t>
            </a:r>
            <a:r>
              <a:rPr lang="en-US" altLang="sv-SE" sz="2000" dirty="0">
                <a:solidFill>
                  <a:srgbClr val="FBE201"/>
                </a:solidFill>
                <a:latin typeface="Rokkitt" pitchFamily="2" charset="0"/>
                <a:cs typeface="Calibri" panose="020F0502020204030204" pitchFamily="34" charset="0"/>
              </a:rPr>
              <a:t> strike </a:t>
            </a:r>
            <a:r>
              <a:rPr lang="sv-SE" altLang="sv-SE" sz="2000" dirty="0">
                <a:solidFill>
                  <a:srgbClr val="FBE201"/>
                </a:solidFill>
                <a:latin typeface="Rokkitt" pitchFamily="2" charset="0"/>
                <a:cs typeface="Calibri" panose="020F0502020204030204" pitchFamily="34" charset="0"/>
              </a:rPr>
              <a:t>är värd 10 poäng + de två nästkommande slagen</a:t>
            </a:r>
            <a:r>
              <a:rPr lang="tr-TR" altLang="sv-SE" sz="2000" dirty="0">
                <a:solidFill>
                  <a:srgbClr val="FBE201"/>
                </a:solidFill>
                <a:latin typeface="Rokkitt" pitchFamily="2" charset="0"/>
                <a:cs typeface="Calibri" panose="020F0502020204030204" pitchFamily="34" charset="0"/>
              </a:rPr>
              <a:t>.</a:t>
            </a:r>
          </a:p>
          <a:p>
            <a:pPr lvl="1" eaLnBrk="1" hangingPunct="1"/>
            <a:r>
              <a:rPr lang="en-US" altLang="sv-SE" sz="2000" dirty="0">
                <a:solidFill>
                  <a:srgbClr val="FBE201"/>
                </a:solidFill>
                <a:latin typeface="Rokkitt" pitchFamily="2" charset="0"/>
                <a:cs typeface="Calibri" panose="020F0502020204030204" pitchFamily="34" charset="0"/>
              </a:rPr>
              <a:t>• </a:t>
            </a:r>
            <a:r>
              <a:rPr lang="en-US" altLang="sv-SE" sz="2000" dirty="0" err="1">
                <a:solidFill>
                  <a:srgbClr val="FBE201"/>
                </a:solidFill>
                <a:latin typeface="Rokkitt" pitchFamily="2" charset="0"/>
                <a:cs typeface="Calibri" panose="020F0502020204030204" pitchFamily="34" charset="0"/>
              </a:rPr>
              <a:t>En</a:t>
            </a:r>
            <a:r>
              <a:rPr lang="en-US" altLang="sv-SE" sz="2000" dirty="0">
                <a:solidFill>
                  <a:srgbClr val="FBE201"/>
                </a:solidFill>
                <a:latin typeface="Rokkitt" pitchFamily="2" charset="0"/>
                <a:cs typeface="Calibri" panose="020F0502020204030204" pitchFamily="34" charset="0"/>
              </a:rPr>
              <a:t> </a:t>
            </a:r>
            <a:r>
              <a:rPr lang="en-US" altLang="sv-SE" sz="2000" dirty="0" err="1">
                <a:solidFill>
                  <a:srgbClr val="FBE201"/>
                </a:solidFill>
                <a:latin typeface="Rokkitt" pitchFamily="2" charset="0"/>
                <a:cs typeface="Calibri" panose="020F0502020204030204" pitchFamily="34" charset="0"/>
              </a:rPr>
              <a:t>spärr</a:t>
            </a:r>
            <a:r>
              <a:rPr lang="en-US" altLang="sv-SE" sz="2000" dirty="0">
                <a:solidFill>
                  <a:srgbClr val="FBE201"/>
                </a:solidFill>
                <a:latin typeface="Rokkitt" pitchFamily="2" charset="0"/>
                <a:cs typeface="Calibri" panose="020F0502020204030204" pitchFamily="34" charset="0"/>
              </a:rPr>
              <a:t> </a:t>
            </a:r>
            <a:r>
              <a:rPr lang="en-US" altLang="sv-SE" sz="2000" dirty="0" err="1">
                <a:solidFill>
                  <a:srgbClr val="FBE201"/>
                </a:solidFill>
                <a:latin typeface="Rokkitt" pitchFamily="2" charset="0"/>
                <a:cs typeface="Calibri" panose="020F0502020204030204" pitchFamily="34" charset="0"/>
              </a:rPr>
              <a:t>är</a:t>
            </a:r>
            <a:r>
              <a:rPr lang="en-US" altLang="sv-SE" sz="2000" dirty="0">
                <a:solidFill>
                  <a:srgbClr val="FBE201"/>
                </a:solidFill>
                <a:latin typeface="Rokkitt" pitchFamily="2" charset="0"/>
                <a:cs typeface="Calibri" panose="020F0502020204030204" pitchFamily="34" charset="0"/>
              </a:rPr>
              <a:t> </a:t>
            </a:r>
            <a:r>
              <a:rPr lang="en-US" altLang="sv-SE" sz="2000" dirty="0" err="1">
                <a:solidFill>
                  <a:srgbClr val="FBE201"/>
                </a:solidFill>
                <a:latin typeface="Rokkitt" pitchFamily="2" charset="0"/>
                <a:cs typeface="Calibri" panose="020F0502020204030204" pitchFamily="34" charset="0"/>
              </a:rPr>
              <a:t>värd</a:t>
            </a:r>
            <a:r>
              <a:rPr lang="en-US" altLang="sv-SE" sz="2000" dirty="0">
                <a:solidFill>
                  <a:srgbClr val="FBE201"/>
                </a:solidFill>
                <a:latin typeface="Rokkitt" pitchFamily="2" charset="0"/>
                <a:cs typeface="Calibri" panose="020F0502020204030204" pitchFamily="34" charset="0"/>
              </a:rPr>
              <a:t> 10 </a:t>
            </a:r>
            <a:r>
              <a:rPr lang="en-US" altLang="sv-SE" sz="2000" dirty="0" err="1">
                <a:solidFill>
                  <a:srgbClr val="FBE201"/>
                </a:solidFill>
                <a:latin typeface="Rokkitt" pitchFamily="2" charset="0"/>
                <a:cs typeface="Calibri" panose="020F0502020204030204" pitchFamily="34" charset="0"/>
              </a:rPr>
              <a:t>poäng</a:t>
            </a:r>
            <a:r>
              <a:rPr lang="en-US" altLang="sv-SE" sz="2000" dirty="0">
                <a:solidFill>
                  <a:srgbClr val="FBE201"/>
                </a:solidFill>
                <a:latin typeface="Rokkitt" pitchFamily="2" charset="0"/>
                <a:cs typeface="Calibri" panose="020F0502020204030204" pitchFamily="34" charset="0"/>
              </a:rPr>
              <a:t> + det </a:t>
            </a:r>
            <a:r>
              <a:rPr lang="en-US" altLang="sv-SE" sz="2000" dirty="0" err="1">
                <a:solidFill>
                  <a:srgbClr val="FBE201"/>
                </a:solidFill>
                <a:latin typeface="Rokkitt" pitchFamily="2" charset="0"/>
                <a:cs typeface="Calibri" panose="020F0502020204030204" pitchFamily="34" charset="0"/>
              </a:rPr>
              <a:t>nästkommande</a:t>
            </a:r>
            <a:r>
              <a:rPr lang="en-US" altLang="sv-SE" sz="2000" dirty="0">
                <a:solidFill>
                  <a:srgbClr val="FBE201"/>
                </a:solidFill>
                <a:latin typeface="Rokkitt" pitchFamily="2" charset="0"/>
                <a:cs typeface="Calibri" panose="020F0502020204030204" pitchFamily="34" charset="0"/>
              </a:rPr>
              <a:t> </a:t>
            </a:r>
            <a:r>
              <a:rPr lang="en-US" altLang="sv-SE" sz="2000" dirty="0" err="1">
                <a:solidFill>
                  <a:srgbClr val="FBE201"/>
                </a:solidFill>
                <a:latin typeface="Rokkitt" pitchFamily="2" charset="0"/>
                <a:cs typeface="Calibri" panose="020F0502020204030204" pitchFamily="34" charset="0"/>
              </a:rPr>
              <a:t>slaget</a:t>
            </a:r>
            <a:r>
              <a:rPr lang="en-US" altLang="sv-SE" sz="2000" dirty="0">
                <a:solidFill>
                  <a:srgbClr val="FBE201"/>
                </a:solidFill>
                <a:latin typeface="Rokkitt" pitchFamily="2" charset="0"/>
                <a:cs typeface="Calibri" panose="020F0502020204030204" pitchFamily="34" charset="0"/>
              </a:rPr>
              <a:t>.</a:t>
            </a:r>
            <a:endParaRPr lang="tr-TR" altLang="sv-SE" sz="2000" dirty="0">
              <a:solidFill>
                <a:srgbClr val="FBE201"/>
              </a:solidFill>
              <a:latin typeface="Rokkitt" pitchFamily="2" charset="0"/>
              <a:cs typeface="Calibri" panose="020F0502020204030204" pitchFamily="34" charset="0"/>
            </a:endParaRPr>
          </a:p>
        </p:txBody>
      </p:sp>
    </p:spTree>
    <p:custDataLst>
      <p:tags r:id="rId1"/>
    </p:custDataLst>
    <p:extLst>
      <p:ext uri="{BB962C8B-B14F-4D97-AF65-F5344CB8AC3E}">
        <p14:creationId xmlns:p14="http://schemas.microsoft.com/office/powerpoint/2010/main" val="2077502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3" descr="En bild som visar text&#10;&#10;Automatiskt genererad beskrivning">
            <a:extLst>
              <a:ext uri="{FF2B5EF4-FFF2-40B4-BE49-F238E27FC236}">
                <a16:creationId xmlns:a16="http://schemas.microsoft.com/office/drawing/2014/main" id="{414A91AE-BB42-4518-881A-316903F4F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4370" y="203075"/>
            <a:ext cx="6495239" cy="1006591"/>
          </a:xfrm>
          <a:prstGeom prst="rect">
            <a:avLst/>
          </a:prstGeom>
        </p:spPr>
      </p:pic>
      <p:sp>
        <p:nvSpPr>
          <p:cNvPr id="4" name="textruta 3">
            <a:extLst>
              <a:ext uri="{FF2B5EF4-FFF2-40B4-BE49-F238E27FC236}">
                <a16:creationId xmlns:a16="http://schemas.microsoft.com/office/drawing/2014/main" id="{B8E33CFE-501F-4F55-A8F5-4B932BF67437}"/>
              </a:ext>
            </a:extLst>
          </p:cNvPr>
          <p:cNvSpPr txBox="1"/>
          <p:nvPr/>
        </p:nvSpPr>
        <p:spPr>
          <a:xfrm>
            <a:off x="5688000" y="540000"/>
            <a:ext cx="4547356" cy="646331"/>
          </a:xfrm>
          <a:prstGeom prst="rect">
            <a:avLst/>
          </a:prstGeom>
          <a:noFill/>
        </p:spPr>
        <p:txBody>
          <a:bodyPr wrap="square" lIns="91440" tIns="45720" rIns="91440" bIns="45720" rtlCol="0" anchor="t">
            <a:spAutoFit/>
          </a:bodyPr>
          <a:lstStyle/>
          <a:p>
            <a:r>
              <a:rPr lang="en-US" altLang="en-US" sz="3600" dirty="0">
                <a:solidFill>
                  <a:srgbClr val="FBE201"/>
                </a:solidFill>
                <a:latin typeface="Montserrat Medium"/>
                <a:cs typeface="Arial"/>
              </a:rPr>
              <a:t>SPÄRRSPEL</a:t>
            </a:r>
          </a:p>
        </p:txBody>
      </p:sp>
      <p:sp>
        <p:nvSpPr>
          <p:cNvPr id="17" name="textruta 16">
            <a:extLst>
              <a:ext uri="{FF2B5EF4-FFF2-40B4-BE49-F238E27FC236}">
                <a16:creationId xmlns:a16="http://schemas.microsoft.com/office/drawing/2014/main" id="{7FE4701B-CEBA-4FB0-A601-EF4DF9ADE3B0}"/>
              </a:ext>
            </a:extLst>
          </p:cNvPr>
          <p:cNvSpPr txBox="1"/>
          <p:nvPr/>
        </p:nvSpPr>
        <p:spPr>
          <a:xfrm>
            <a:off x="567751" y="1523256"/>
            <a:ext cx="8909881" cy="1015663"/>
          </a:xfrm>
          <a:prstGeom prst="rect">
            <a:avLst/>
          </a:prstGeom>
          <a:noFill/>
        </p:spPr>
        <p:txBody>
          <a:bodyPr wrap="square">
            <a:spAutoFit/>
          </a:bodyPr>
          <a:lstStyle/>
          <a:p>
            <a:r>
              <a:rPr lang="sv-SE" altLang="sv-SE" sz="2000" dirty="0">
                <a:solidFill>
                  <a:schemeClr val="bg1">
                    <a:lumMod val="85000"/>
                  </a:schemeClr>
                </a:solidFill>
                <a:latin typeface="Rokkitt" pitchFamily="2" charset="0"/>
                <a:cs typeface="Calibri" panose="020F0502020204030204" pitchFamily="34" charset="0"/>
              </a:rPr>
              <a:t>Spärrspelet i grunden är baserat på att du siktar på samma ställe i banan och flyttar fötterna beroende på vilken kägla som står kvar.</a:t>
            </a:r>
            <a:br>
              <a:rPr lang="sv-SE" altLang="sv-SE" sz="2000" dirty="0">
                <a:solidFill>
                  <a:schemeClr val="bg1">
                    <a:lumMod val="85000"/>
                  </a:schemeClr>
                </a:solidFill>
                <a:latin typeface="Rokkitt" pitchFamily="2" charset="0"/>
                <a:cs typeface="Calibri" panose="020F0502020204030204" pitchFamily="34" charset="0"/>
              </a:rPr>
            </a:br>
            <a:endParaRPr lang="en-US" altLang="sv-SE" sz="2000" dirty="0">
              <a:solidFill>
                <a:schemeClr val="bg1">
                  <a:lumMod val="85000"/>
                </a:schemeClr>
              </a:solidFill>
              <a:latin typeface="Rokkitt" pitchFamily="2" charset="0"/>
              <a:cs typeface="Calibri" panose="020F0502020204030204" pitchFamily="34" charset="0"/>
            </a:endParaRPr>
          </a:p>
        </p:txBody>
      </p:sp>
      <p:pic>
        <p:nvPicPr>
          <p:cNvPr id="8" name="Bildobjekt 7">
            <a:extLst>
              <a:ext uri="{FF2B5EF4-FFF2-40B4-BE49-F238E27FC236}">
                <a16:creationId xmlns:a16="http://schemas.microsoft.com/office/drawing/2014/main" id="{9E1BDAA4-EED0-4F91-9638-B42B2A4A43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916" y="3274087"/>
            <a:ext cx="11012168" cy="3286879"/>
          </a:xfrm>
          <a:prstGeom prst="rect">
            <a:avLst/>
          </a:prstGeom>
        </p:spPr>
      </p:pic>
    </p:spTree>
    <p:custDataLst>
      <p:tags r:id="rId1"/>
    </p:custDataLst>
    <p:extLst>
      <p:ext uri="{BB962C8B-B14F-4D97-AF65-F5344CB8AC3E}">
        <p14:creationId xmlns:p14="http://schemas.microsoft.com/office/powerpoint/2010/main" val="657734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3" descr="En bild som visar text&#10;&#10;Automatiskt genererad beskrivning">
            <a:extLst>
              <a:ext uri="{FF2B5EF4-FFF2-40B4-BE49-F238E27FC236}">
                <a16:creationId xmlns:a16="http://schemas.microsoft.com/office/drawing/2014/main" id="{414A91AE-BB42-4518-881A-316903F4F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4370" y="203075"/>
            <a:ext cx="6495239" cy="1006591"/>
          </a:xfrm>
          <a:prstGeom prst="rect">
            <a:avLst/>
          </a:prstGeom>
        </p:spPr>
      </p:pic>
      <p:sp>
        <p:nvSpPr>
          <p:cNvPr id="4" name="textruta 3">
            <a:extLst>
              <a:ext uri="{FF2B5EF4-FFF2-40B4-BE49-F238E27FC236}">
                <a16:creationId xmlns:a16="http://schemas.microsoft.com/office/drawing/2014/main" id="{B8E33CFE-501F-4F55-A8F5-4B932BF67437}"/>
              </a:ext>
            </a:extLst>
          </p:cNvPr>
          <p:cNvSpPr txBox="1"/>
          <p:nvPr/>
        </p:nvSpPr>
        <p:spPr>
          <a:xfrm>
            <a:off x="5688000" y="540000"/>
            <a:ext cx="4547356" cy="646331"/>
          </a:xfrm>
          <a:prstGeom prst="rect">
            <a:avLst/>
          </a:prstGeom>
          <a:noFill/>
        </p:spPr>
        <p:txBody>
          <a:bodyPr wrap="square" lIns="91440" tIns="45720" rIns="91440" bIns="45720" rtlCol="0" anchor="t">
            <a:spAutoFit/>
          </a:bodyPr>
          <a:lstStyle/>
          <a:p>
            <a:r>
              <a:rPr lang="en-US" altLang="en-US" sz="3600" dirty="0">
                <a:solidFill>
                  <a:srgbClr val="FBE201"/>
                </a:solidFill>
                <a:latin typeface="Montserrat Medium"/>
                <a:cs typeface="Arial"/>
              </a:rPr>
              <a:t>RÄKNA</a:t>
            </a:r>
          </a:p>
        </p:txBody>
      </p:sp>
      <p:pic>
        <p:nvPicPr>
          <p:cNvPr id="15" name="Bildobjekt 14" descr="En bild som visar text, skärmbild, svart, skärm&#10;&#10;Automatiskt genererad beskrivning">
            <a:extLst>
              <a:ext uri="{FF2B5EF4-FFF2-40B4-BE49-F238E27FC236}">
                <a16:creationId xmlns:a16="http://schemas.microsoft.com/office/drawing/2014/main" id="{6A8EDB0C-F99D-4E4F-8904-1BD5D2150D20}"/>
              </a:ext>
            </a:extLst>
          </p:cNvPr>
          <p:cNvPicPr>
            <a:picLocks noChangeAspect="1"/>
          </p:cNvPicPr>
          <p:nvPr/>
        </p:nvPicPr>
        <p:blipFill rotWithShape="1">
          <a:blip r:embed="rId5">
            <a:extLst>
              <a:ext uri="{28A0092B-C50C-407E-A947-70E740481C1C}">
                <a14:useLocalDpi xmlns:a14="http://schemas.microsoft.com/office/drawing/2010/main" val="0"/>
              </a:ext>
            </a:extLst>
          </a:blip>
          <a:srcRect l="202" t="32170" r="60306" b="2900"/>
          <a:stretch/>
        </p:blipFill>
        <p:spPr>
          <a:xfrm>
            <a:off x="676676" y="3002317"/>
            <a:ext cx="6786801" cy="3531902"/>
          </a:xfrm>
          <a:prstGeom prst="rect">
            <a:avLst/>
          </a:prstGeom>
        </p:spPr>
      </p:pic>
      <p:sp>
        <p:nvSpPr>
          <p:cNvPr id="17" name="textruta 16">
            <a:extLst>
              <a:ext uri="{FF2B5EF4-FFF2-40B4-BE49-F238E27FC236}">
                <a16:creationId xmlns:a16="http://schemas.microsoft.com/office/drawing/2014/main" id="{7FE4701B-CEBA-4FB0-A601-EF4DF9ADE3B0}"/>
              </a:ext>
            </a:extLst>
          </p:cNvPr>
          <p:cNvSpPr txBox="1"/>
          <p:nvPr/>
        </p:nvSpPr>
        <p:spPr>
          <a:xfrm>
            <a:off x="567751" y="1523256"/>
            <a:ext cx="8909881" cy="1631216"/>
          </a:xfrm>
          <a:prstGeom prst="rect">
            <a:avLst/>
          </a:prstGeom>
          <a:noFill/>
        </p:spPr>
        <p:txBody>
          <a:bodyPr wrap="square">
            <a:spAutoFit/>
          </a:bodyPr>
          <a:lstStyle/>
          <a:p>
            <a:r>
              <a:rPr lang="sv-SE" altLang="sv-SE" sz="2000" dirty="0">
                <a:solidFill>
                  <a:schemeClr val="bg1">
                    <a:lumMod val="85000"/>
                  </a:schemeClr>
                </a:solidFill>
                <a:latin typeface="Rokkitt" pitchFamily="2" charset="0"/>
                <a:cs typeface="Calibri" panose="020F0502020204030204" pitchFamily="34" charset="0"/>
              </a:rPr>
              <a:t>Exempel på hur man räknar:</a:t>
            </a:r>
            <a:br>
              <a:rPr lang="sv-SE" altLang="sv-SE" sz="2000" dirty="0">
                <a:solidFill>
                  <a:schemeClr val="bg1">
                    <a:lumMod val="85000"/>
                  </a:schemeClr>
                </a:solidFill>
                <a:latin typeface="Rokkitt" pitchFamily="2" charset="0"/>
                <a:cs typeface="Calibri" panose="020F0502020204030204" pitchFamily="34" charset="0"/>
              </a:rPr>
            </a:br>
            <a:r>
              <a:rPr lang="sv-SE" altLang="sv-SE" sz="2000" dirty="0">
                <a:solidFill>
                  <a:schemeClr val="bg1">
                    <a:lumMod val="85000"/>
                  </a:schemeClr>
                </a:solidFill>
                <a:latin typeface="Rokkitt" pitchFamily="2" charset="0"/>
                <a:cs typeface="Calibri" panose="020F0502020204030204" pitchFamily="34" charset="0"/>
              </a:rPr>
              <a:t>Så länge du inte slår ned alla käglor på två slag så adderar du helt enkelt de käglor du slagit ned. Vid en spärr som i den tredje rutan så får du tio poäng + de käglor du slår ned i nästkommande slag.</a:t>
            </a:r>
            <a:br>
              <a:rPr lang="sv-SE" altLang="sv-SE" sz="2000" dirty="0">
                <a:solidFill>
                  <a:schemeClr val="bg1">
                    <a:lumMod val="85000"/>
                  </a:schemeClr>
                </a:solidFill>
                <a:latin typeface="Rokkitt" pitchFamily="2" charset="0"/>
                <a:cs typeface="Calibri" panose="020F0502020204030204" pitchFamily="34" charset="0"/>
              </a:rPr>
            </a:br>
            <a:endParaRPr lang="en-US" altLang="sv-SE" sz="2000" dirty="0">
              <a:solidFill>
                <a:schemeClr val="bg1">
                  <a:lumMod val="85000"/>
                </a:schemeClr>
              </a:solidFill>
              <a:latin typeface="Rokkitt" pitchFamily="2" charset="0"/>
              <a:cs typeface="Calibri" panose="020F0502020204030204" pitchFamily="34" charset="0"/>
            </a:endParaRPr>
          </a:p>
        </p:txBody>
      </p:sp>
      <p:sp>
        <p:nvSpPr>
          <p:cNvPr id="2" name="textruta 1">
            <a:extLst>
              <a:ext uri="{FF2B5EF4-FFF2-40B4-BE49-F238E27FC236}">
                <a16:creationId xmlns:a16="http://schemas.microsoft.com/office/drawing/2014/main" id="{00B01318-41E1-448E-9045-0CD2C9D8DD39}"/>
              </a:ext>
            </a:extLst>
          </p:cNvPr>
          <p:cNvSpPr txBox="1"/>
          <p:nvPr/>
        </p:nvSpPr>
        <p:spPr>
          <a:xfrm>
            <a:off x="8140588" y="3154472"/>
            <a:ext cx="3212538" cy="923330"/>
          </a:xfrm>
          <a:prstGeom prst="rect">
            <a:avLst/>
          </a:prstGeom>
          <a:noFill/>
        </p:spPr>
        <p:txBody>
          <a:bodyPr wrap="square" rtlCol="0">
            <a:spAutoFit/>
          </a:bodyPr>
          <a:lstStyle/>
          <a:p>
            <a:r>
              <a:rPr lang="sv-SE" dirty="0">
                <a:solidFill>
                  <a:srgbClr val="FBE201"/>
                </a:solidFill>
                <a:latin typeface="Rokkitt" pitchFamily="2" charset="0"/>
              </a:rPr>
              <a:t>En ring i protokollet anger ett ”hål” men ingen funktion för själva summeringen</a:t>
            </a:r>
          </a:p>
        </p:txBody>
      </p:sp>
      <p:cxnSp>
        <p:nvCxnSpPr>
          <p:cNvPr id="5" name="Rak pilkoppling 4">
            <a:extLst>
              <a:ext uri="{FF2B5EF4-FFF2-40B4-BE49-F238E27FC236}">
                <a16:creationId xmlns:a16="http://schemas.microsoft.com/office/drawing/2014/main" id="{51F34B30-9B30-44FA-BE6C-118D59E27E26}"/>
              </a:ext>
            </a:extLst>
          </p:cNvPr>
          <p:cNvCxnSpPr>
            <a:cxnSpLocks/>
          </p:cNvCxnSpPr>
          <p:nvPr/>
        </p:nvCxnSpPr>
        <p:spPr>
          <a:xfrm flipH="1">
            <a:off x="6570734" y="3342011"/>
            <a:ext cx="1513209" cy="361518"/>
          </a:xfrm>
          <a:prstGeom prst="straightConnector1">
            <a:avLst/>
          </a:prstGeom>
          <a:ln w="38100">
            <a:solidFill>
              <a:srgbClr val="FBE201"/>
            </a:solidFill>
            <a:tailEnd type="triangle"/>
          </a:ln>
        </p:spPr>
        <p:style>
          <a:lnRef idx="1">
            <a:schemeClr val="accent4"/>
          </a:lnRef>
          <a:fillRef idx="0">
            <a:schemeClr val="accent4"/>
          </a:fillRef>
          <a:effectRef idx="0">
            <a:schemeClr val="accent4"/>
          </a:effectRef>
          <a:fontRef idx="minor">
            <a:schemeClr val="tx1"/>
          </a:fontRef>
        </p:style>
      </p:cxnSp>
    </p:spTree>
    <p:custDataLst>
      <p:tags r:id="rId1"/>
    </p:custDataLst>
    <p:extLst>
      <p:ext uri="{BB962C8B-B14F-4D97-AF65-F5344CB8AC3E}">
        <p14:creationId xmlns:p14="http://schemas.microsoft.com/office/powerpoint/2010/main" val="2097136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3" descr="En bild som visar text&#10;&#10;Automatiskt genererad beskrivning">
            <a:extLst>
              <a:ext uri="{FF2B5EF4-FFF2-40B4-BE49-F238E27FC236}">
                <a16:creationId xmlns:a16="http://schemas.microsoft.com/office/drawing/2014/main" id="{414A91AE-BB42-4518-881A-316903F4FB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4370" y="203075"/>
            <a:ext cx="6495239" cy="1006591"/>
          </a:xfrm>
          <a:prstGeom prst="rect">
            <a:avLst/>
          </a:prstGeom>
        </p:spPr>
      </p:pic>
      <p:sp>
        <p:nvSpPr>
          <p:cNvPr id="4" name="textruta 3">
            <a:extLst>
              <a:ext uri="{FF2B5EF4-FFF2-40B4-BE49-F238E27FC236}">
                <a16:creationId xmlns:a16="http://schemas.microsoft.com/office/drawing/2014/main" id="{B8E33CFE-501F-4F55-A8F5-4B932BF67437}"/>
              </a:ext>
            </a:extLst>
          </p:cNvPr>
          <p:cNvSpPr txBox="1"/>
          <p:nvPr/>
        </p:nvSpPr>
        <p:spPr>
          <a:xfrm>
            <a:off x="5688000" y="540000"/>
            <a:ext cx="4547356" cy="646331"/>
          </a:xfrm>
          <a:prstGeom prst="rect">
            <a:avLst/>
          </a:prstGeom>
          <a:noFill/>
        </p:spPr>
        <p:txBody>
          <a:bodyPr wrap="square" lIns="91440" tIns="45720" rIns="91440" bIns="45720" rtlCol="0" anchor="t">
            <a:spAutoFit/>
          </a:bodyPr>
          <a:lstStyle/>
          <a:p>
            <a:r>
              <a:rPr lang="en-US" altLang="en-US" sz="3600" dirty="0">
                <a:solidFill>
                  <a:srgbClr val="FBE201"/>
                </a:solidFill>
                <a:latin typeface="Montserrat Medium"/>
                <a:cs typeface="Arial"/>
              </a:rPr>
              <a:t>VÄLKOMMEN</a:t>
            </a:r>
          </a:p>
        </p:txBody>
      </p:sp>
      <p:sp>
        <p:nvSpPr>
          <p:cNvPr id="7" name="textruta 6">
            <a:extLst>
              <a:ext uri="{FF2B5EF4-FFF2-40B4-BE49-F238E27FC236}">
                <a16:creationId xmlns:a16="http://schemas.microsoft.com/office/drawing/2014/main" id="{4CB507AD-F427-4F8B-BD7F-AB68F63B25E4}"/>
              </a:ext>
            </a:extLst>
          </p:cNvPr>
          <p:cNvSpPr txBox="1"/>
          <p:nvPr/>
        </p:nvSpPr>
        <p:spPr>
          <a:xfrm>
            <a:off x="530679" y="1796572"/>
            <a:ext cx="7990234" cy="2554545"/>
          </a:xfrm>
          <a:prstGeom prst="rect">
            <a:avLst/>
          </a:prstGeom>
          <a:noFill/>
        </p:spPr>
        <p:txBody>
          <a:bodyPr wrap="square">
            <a:spAutoFit/>
          </a:bodyPr>
          <a:lstStyle/>
          <a:p>
            <a:pPr marL="216000">
              <a:spcBef>
                <a:spcPts val="500"/>
              </a:spcBef>
            </a:pPr>
            <a: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t>Välkommen till bowling – en sport för alla!</a:t>
            </a:r>
            <a:b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br>
            <a:b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br>
            <a: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t>Kursen riktar sig till dig som är ny i sporten och den innehåller den mest grundläggande informationen för dig som </a:t>
            </a:r>
            <a:r>
              <a:rPr lang="sv-SE" sz="2000" dirty="0">
                <a:solidFill>
                  <a:schemeClr val="bg1">
                    <a:lumMod val="95000"/>
                  </a:schemeClr>
                </a:solidFill>
                <a:effectLst/>
                <a:latin typeface="Rokkitt" pitchFamily="2" charset="0"/>
                <a:ea typeface="Times New Roman" panose="02020603050405020304" pitchFamily="18" charset="0"/>
                <a:cs typeface="Calibri" panose="020F0502020204030204" pitchFamily="34" charset="0"/>
              </a:rPr>
              <a:t>vill veta mer om </a:t>
            </a:r>
            <a: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t>sporten bowling.</a:t>
            </a:r>
            <a:b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br>
            <a:b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br>
            <a: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t>Den praktiska delen är uppdelad i 5 lektioner med en kort teoretisk information om vad syftet med lektionen är. Därefter praktik på banan.</a:t>
            </a:r>
            <a:endParaRPr lang="sv-SE" sz="2000" dirty="0">
              <a:solidFill>
                <a:schemeClr val="bg1">
                  <a:lumMod val="85000"/>
                </a:schemeClr>
              </a:solidFill>
              <a:effectLst/>
              <a:latin typeface="Rokkitt" pitchFamily="2"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43260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3" descr="En bild som visar text&#10;&#10;Automatiskt genererad beskrivning">
            <a:extLst>
              <a:ext uri="{FF2B5EF4-FFF2-40B4-BE49-F238E27FC236}">
                <a16:creationId xmlns:a16="http://schemas.microsoft.com/office/drawing/2014/main" id="{414A91AE-BB42-4518-881A-316903F4F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4370" y="203075"/>
            <a:ext cx="6495239" cy="1006591"/>
          </a:xfrm>
          <a:prstGeom prst="rect">
            <a:avLst/>
          </a:prstGeom>
        </p:spPr>
      </p:pic>
      <p:sp>
        <p:nvSpPr>
          <p:cNvPr id="4" name="textruta 3">
            <a:extLst>
              <a:ext uri="{FF2B5EF4-FFF2-40B4-BE49-F238E27FC236}">
                <a16:creationId xmlns:a16="http://schemas.microsoft.com/office/drawing/2014/main" id="{B8E33CFE-501F-4F55-A8F5-4B932BF67437}"/>
              </a:ext>
            </a:extLst>
          </p:cNvPr>
          <p:cNvSpPr txBox="1"/>
          <p:nvPr/>
        </p:nvSpPr>
        <p:spPr>
          <a:xfrm>
            <a:off x="5688000" y="540000"/>
            <a:ext cx="4547356" cy="646331"/>
          </a:xfrm>
          <a:prstGeom prst="rect">
            <a:avLst/>
          </a:prstGeom>
          <a:noFill/>
        </p:spPr>
        <p:txBody>
          <a:bodyPr wrap="square" lIns="91440" tIns="45720" rIns="91440" bIns="45720" rtlCol="0" anchor="t">
            <a:spAutoFit/>
          </a:bodyPr>
          <a:lstStyle/>
          <a:p>
            <a:r>
              <a:rPr lang="en-US" altLang="en-US" sz="3600" dirty="0">
                <a:solidFill>
                  <a:srgbClr val="FBE201"/>
                </a:solidFill>
                <a:latin typeface="Montserrat Medium"/>
                <a:cs typeface="Arial"/>
              </a:rPr>
              <a:t>RÄKNA</a:t>
            </a:r>
          </a:p>
        </p:txBody>
      </p:sp>
      <p:sp>
        <p:nvSpPr>
          <p:cNvPr id="17" name="textruta 16">
            <a:extLst>
              <a:ext uri="{FF2B5EF4-FFF2-40B4-BE49-F238E27FC236}">
                <a16:creationId xmlns:a16="http://schemas.microsoft.com/office/drawing/2014/main" id="{7FE4701B-CEBA-4FB0-A601-EF4DF9ADE3B0}"/>
              </a:ext>
            </a:extLst>
          </p:cNvPr>
          <p:cNvSpPr txBox="1"/>
          <p:nvPr/>
        </p:nvSpPr>
        <p:spPr>
          <a:xfrm>
            <a:off x="567751" y="1523256"/>
            <a:ext cx="8909881" cy="1631216"/>
          </a:xfrm>
          <a:prstGeom prst="rect">
            <a:avLst/>
          </a:prstGeom>
          <a:noFill/>
        </p:spPr>
        <p:txBody>
          <a:bodyPr wrap="square">
            <a:spAutoFit/>
          </a:bodyPr>
          <a:lstStyle/>
          <a:p>
            <a:r>
              <a:rPr lang="sv-SE" altLang="sv-SE" sz="2000" dirty="0">
                <a:solidFill>
                  <a:schemeClr val="bg1">
                    <a:lumMod val="85000"/>
                  </a:schemeClr>
                </a:solidFill>
                <a:latin typeface="Rokkitt" pitchFamily="2" charset="0"/>
                <a:cs typeface="Calibri" panose="020F0502020204030204" pitchFamily="34" charset="0"/>
              </a:rPr>
              <a:t>Exempel på hur man räknar:</a:t>
            </a:r>
            <a:br>
              <a:rPr lang="sv-SE" altLang="sv-SE" sz="2000" dirty="0">
                <a:solidFill>
                  <a:schemeClr val="bg1">
                    <a:lumMod val="85000"/>
                  </a:schemeClr>
                </a:solidFill>
                <a:latin typeface="Rokkitt" pitchFamily="2" charset="0"/>
                <a:cs typeface="Calibri" panose="020F0502020204030204" pitchFamily="34" charset="0"/>
              </a:rPr>
            </a:br>
            <a:r>
              <a:rPr lang="sv-SE" altLang="sv-SE" sz="2000" dirty="0">
                <a:solidFill>
                  <a:schemeClr val="bg1">
                    <a:lumMod val="85000"/>
                  </a:schemeClr>
                </a:solidFill>
                <a:latin typeface="Rokkitt" pitchFamily="2" charset="0"/>
                <a:cs typeface="Calibri" panose="020F0502020204030204" pitchFamily="34" charset="0"/>
              </a:rPr>
              <a:t>Så länge du inte slår ned alla käglor på två slag så adderar du helt enkelt de käglor du slagit ned. Vid en strike som i den sjätte rutan så får du tio poäng + de käglor du slår ned i de TVÅ nästkommande slagen.</a:t>
            </a:r>
            <a:br>
              <a:rPr lang="sv-SE" altLang="sv-SE" sz="2000" dirty="0">
                <a:solidFill>
                  <a:schemeClr val="bg1">
                    <a:lumMod val="85000"/>
                  </a:schemeClr>
                </a:solidFill>
                <a:latin typeface="Rokkitt" pitchFamily="2" charset="0"/>
                <a:cs typeface="Calibri" panose="020F0502020204030204" pitchFamily="34" charset="0"/>
              </a:rPr>
            </a:br>
            <a:endParaRPr lang="en-US" altLang="sv-SE" sz="2000" dirty="0">
              <a:solidFill>
                <a:schemeClr val="bg1">
                  <a:lumMod val="85000"/>
                </a:schemeClr>
              </a:solidFill>
              <a:latin typeface="Rokkitt" pitchFamily="2" charset="0"/>
              <a:cs typeface="Calibri" panose="020F0502020204030204" pitchFamily="34" charset="0"/>
            </a:endParaRPr>
          </a:p>
        </p:txBody>
      </p:sp>
      <p:pic>
        <p:nvPicPr>
          <p:cNvPr id="7" name="Bildobjekt 6" descr="En bild som visar text, skärmbild, svart, skärm&#10;&#10;Automatiskt genererad beskrivning">
            <a:extLst>
              <a:ext uri="{FF2B5EF4-FFF2-40B4-BE49-F238E27FC236}">
                <a16:creationId xmlns:a16="http://schemas.microsoft.com/office/drawing/2014/main" id="{8F96BCB1-655C-4C2B-B580-BA653DC5D31A}"/>
              </a:ext>
            </a:extLst>
          </p:cNvPr>
          <p:cNvPicPr>
            <a:picLocks noChangeAspect="1"/>
          </p:cNvPicPr>
          <p:nvPr/>
        </p:nvPicPr>
        <p:blipFill rotWithShape="1">
          <a:blip r:embed="rId5">
            <a:extLst>
              <a:ext uri="{28A0092B-C50C-407E-A947-70E740481C1C}">
                <a14:useLocalDpi xmlns:a14="http://schemas.microsoft.com/office/drawing/2010/main" val="0"/>
              </a:ext>
            </a:extLst>
          </a:blip>
          <a:srcRect l="39003" t="31572" r="13423" b="8987"/>
          <a:stretch/>
        </p:blipFill>
        <p:spPr>
          <a:xfrm>
            <a:off x="691978" y="3055352"/>
            <a:ext cx="8249899" cy="3262648"/>
          </a:xfrm>
          <a:prstGeom prst="rect">
            <a:avLst/>
          </a:prstGeom>
        </p:spPr>
      </p:pic>
    </p:spTree>
    <p:custDataLst>
      <p:tags r:id="rId1"/>
    </p:custDataLst>
    <p:extLst>
      <p:ext uri="{BB962C8B-B14F-4D97-AF65-F5344CB8AC3E}">
        <p14:creationId xmlns:p14="http://schemas.microsoft.com/office/powerpoint/2010/main" val="2252750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3" descr="En bild som visar text&#10;&#10;Automatiskt genererad beskrivning">
            <a:extLst>
              <a:ext uri="{FF2B5EF4-FFF2-40B4-BE49-F238E27FC236}">
                <a16:creationId xmlns:a16="http://schemas.microsoft.com/office/drawing/2014/main" id="{414A91AE-BB42-4518-881A-316903F4F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4370" y="203075"/>
            <a:ext cx="6495239" cy="1006591"/>
          </a:xfrm>
          <a:prstGeom prst="rect">
            <a:avLst/>
          </a:prstGeom>
        </p:spPr>
      </p:pic>
      <p:sp>
        <p:nvSpPr>
          <p:cNvPr id="4" name="textruta 3">
            <a:extLst>
              <a:ext uri="{FF2B5EF4-FFF2-40B4-BE49-F238E27FC236}">
                <a16:creationId xmlns:a16="http://schemas.microsoft.com/office/drawing/2014/main" id="{B8E33CFE-501F-4F55-A8F5-4B932BF67437}"/>
              </a:ext>
            </a:extLst>
          </p:cNvPr>
          <p:cNvSpPr txBox="1"/>
          <p:nvPr/>
        </p:nvSpPr>
        <p:spPr>
          <a:xfrm>
            <a:off x="5688000" y="540000"/>
            <a:ext cx="4547356" cy="646331"/>
          </a:xfrm>
          <a:prstGeom prst="rect">
            <a:avLst/>
          </a:prstGeom>
          <a:noFill/>
        </p:spPr>
        <p:txBody>
          <a:bodyPr wrap="square" lIns="91440" tIns="45720" rIns="91440" bIns="45720" rtlCol="0" anchor="t">
            <a:spAutoFit/>
          </a:bodyPr>
          <a:lstStyle/>
          <a:p>
            <a:r>
              <a:rPr lang="en-US" altLang="en-US" sz="3600" dirty="0">
                <a:solidFill>
                  <a:srgbClr val="FBE201"/>
                </a:solidFill>
                <a:latin typeface="Montserrat Medium"/>
                <a:cs typeface="Arial"/>
              </a:rPr>
              <a:t>TÄVLA</a:t>
            </a:r>
          </a:p>
        </p:txBody>
      </p:sp>
      <p:sp>
        <p:nvSpPr>
          <p:cNvPr id="17" name="textruta 16">
            <a:extLst>
              <a:ext uri="{FF2B5EF4-FFF2-40B4-BE49-F238E27FC236}">
                <a16:creationId xmlns:a16="http://schemas.microsoft.com/office/drawing/2014/main" id="{7FE4701B-CEBA-4FB0-A601-EF4DF9ADE3B0}"/>
              </a:ext>
            </a:extLst>
          </p:cNvPr>
          <p:cNvSpPr txBox="1"/>
          <p:nvPr/>
        </p:nvSpPr>
        <p:spPr>
          <a:xfrm>
            <a:off x="567751" y="1523256"/>
            <a:ext cx="8909881" cy="5016758"/>
          </a:xfrm>
          <a:prstGeom prst="rect">
            <a:avLst/>
          </a:prstGeom>
          <a:noFill/>
        </p:spPr>
        <p:txBody>
          <a:bodyPr wrap="square">
            <a:spAutoFit/>
          </a:bodyPr>
          <a:lstStyle/>
          <a:p>
            <a:r>
              <a:rPr lang="sv-SE" sz="2000" dirty="0">
                <a:solidFill>
                  <a:schemeClr val="bg1">
                    <a:lumMod val="85000"/>
                  </a:schemeClr>
                </a:solidFill>
                <a:latin typeface="Rokkitt" pitchFamily="2" charset="0"/>
                <a:cs typeface="Calibri" panose="020F0502020204030204" pitchFamily="34" charset="0"/>
              </a:rPr>
              <a:t>Du kan tävla i bowling, på alla nivåer UTOM OS</a:t>
            </a:r>
            <a:br>
              <a:rPr lang="sv-SE" sz="2000" dirty="0">
                <a:solidFill>
                  <a:schemeClr val="bg1">
                    <a:lumMod val="85000"/>
                  </a:schemeClr>
                </a:solidFill>
                <a:latin typeface="Rokkitt" pitchFamily="2" charset="0"/>
                <a:cs typeface="Calibri" panose="020F0502020204030204" pitchFamily="34" charset="0"/>
              </a:rPr>
            </a:br>
            <a:br>
              <a:rPr lang="sv-SE" sz="2000" dirty="0">
                <a:solidFill>
                  <a:schemeClr val="bg1">
                    <a:lumMod val="85000"/>
                  </a:schemeClr>
                </a:solidFill>
                <a:latin typeface="Rokkitt" pitchFamily="2" charset="0"/>
                <a:cs typeface="Calibri" panose="020F0502020204030204" pitchFamily="34" charset="0"/>
              </a:rPr>
            </a:br>
            <a:r>
              <a:rPr lang="sv-SE" sz="2000" b="1" dirty="0">
                <a:solidFill>
                  <a:srgbClr val="FBE201"/>
                </a:solidFill>
                <a:latin typeface="Rokkitt" pitchFamily="2" charset="0"/>
                <a:cs typeface="Calibri" panose="020F0502020204030204" pitchFamily="34" charset="0"/>
              </a:rPr>
              <a:t>Mot dig själv </a:t>
            </a:r>
            <a:r>
              <a:rPr lang="sv-SE" sz="2000" dirty="0">
                <a:solidFill>
                  <a:schemeClr val="bg1">
                    <a:lumMod val="85000"/>
                  </a:schemeClr>
                </a:solidFill>
                <a:latin typeface="Rokkitt" pitchFamily="2" charset="0"/>
                <a:cs typeface="Calibri" panose="020F0502020204030204" pitchFamily="34" charset="0"/>
              </a:rPr>
              <a:t>– och din egen utveckling</a:t>
            </a:r>
            <a:br>
              <a:rPr lang="sv-SE" sz="2000" dirty="0">
                <a:solidFill>
                  <a:schemeClr val="bg1">
                    <a:lumMod val="85000"/>
                  </a:schemeClr>
                </a:solidFill>
                <a:latin typeface="Rokkitt" pitchFamily="2" charset="0"/>
                <a:cs typeface="Calibri" panose="020F0502020204030204" pitchFamily="34" charset="0"/>
              </a:rPr>
            </a:br>
            <a:r>
              <a:rPr lang="sv-SE" sz="2000" b="1" dirty="0">
                <a:solidFill>
                  <a:srgbClr val="FBE201"/>
                </a:solidFill>
                <a:latin typeface="Rokkitt" pitchFamily="2" charset="0"/>
                <a:cs typeface="Calibri" panose="020F0502020204030204" pitchFamily="34" charset="0"/>
              </a:rPr>
              <a:t>Med kompisgänget </a:t>
            </a:r>
            <a:r>
              <a:rPr lang="sv-SE" sz="2000" dirty="0">
                <a:solidFill>
                  <a:schemeClr val="bg1">
                    <a:lumMod val="85000"/>
                  </a:schemeClr>
                </a:solidFill>
                <a:latin typeface="Rokkitt" pitchFamily="2" charset="0"/>
                <a:cs typeface="Calibri" panose="020F0502020204030204" pitchFamily="34" charset="0"/>
              </a:rPr>
              <a:t>– krävs ingen förkunskap eller material, allt finns i bowlinghallen</a:t>
            </a:r>
            <a:br>
              <a:rPr lang="sv-SE" sz="2000" dirty="0">
                <a:solidFill>
                  <a:schemeClr val="bg1">
                    <a:lumMod val="85000"/>
                  </a:schemeClr>
                </a:solidFill>
                <a:latin typeface="Rokkitt" pitchFamily="2" charset="0"/>
                <a:cs typeface="Calibri" panose="020F0502020204030204" pitchFamily="34" charset="0"/>
              </a:rPr>
            </a:br>
            <a:r>
              <a:rPr lang="sv-SE" sz="2000" b="1" dirty="0">
                <a:solidFill>
                  <a:srgbClr val="FBE201"/>
                </a:solidFill>
                <a:latin typeface="Rokkitt" pitchFamily="2" charset="0"/>
                <a:cs typeface="Calibri" panose="020F0502020204030204" pitchFamily="34" charset="0"/>
              </a:rPr>
              <a:t>Korpen/</a:t>
            </a:r>
            <a:r>
              <a:rPr lang="sv-SE" sz="2000" b="1" dirty="0" err="1">
                <a:solidFill>
                  <a:srgbClr val="FBE201"/>
                </a:solidFill>
                <a:latin typeface="Rokkitt" pitchFamily="2" charset="0"/>
                <a:cs typeface="Calibri" panose="020F0502020204030204" pitchFamily="34" charset="0"/>
              </a:rPr>
              <a:t>Halligor</a:t>
            </a:r>
            <a:r>
              <a:rPr lang="sv-SE" sz="2000" b="1" dirty="0">
                <a:solidFill>
                  <a:srgbClr val="FBE201"/>
                </a:solidFill>
                <a:latin typeface="Rokkitt" pitchFamily="2" charset="0"/>
                <a:cs typeface="Calibri" panose="020F0502020204030204" pitchFamily="34" charset="0"/>
              </a:rPr>
              <a:t> </a:t>
            </a:r>
            <a:r>
              <a:rPr lang="sv-SE" sz="2000" dirty="0">
                <a:solidFill>
                  <a:schemeClr val="bg1">
                    <a:lumMod val="85000"/>
                  </a:schemeClr>
                </a:solidFill>
                <a:latin typeface="Rokkitt" pitchFamily="2" charset="0"/>
                <a:cs typeface="Calibri" panose="020F0502020204030204" pitchFamily="34" charset="0"/>
              </a:rPr>
              <a:t>– Att inneha en </a:t>
            </a:r>
            <a:r>
              <a:rPr lang="sv-SE" sz="2000" dirty="0" err="1">
                <a:solidFill>
                  <a:schemeClr val="bg1">
                    <a:lumMod val="85000"/>
                  </a:schemeClr>
                </a:solidFill>
                <a:latin typeface="Rokkitt" pitchFamily="2" charset="0"/>
                <a:cs typeface="Calibri" panose="020F0502020204030204" pitchFamily="34" charset="0"/>
              </a:rPr>
              <a:t>hallicens</a:t>
            </a:r>
            <a:r>
              <a:rPr lang="sv-SE" sz="2000" dirty="0">
                <a:solidFill>
                  <a:schemeClr val="bg1">
                    <a:lumMod val="85000"/>
                  </a:schemeClr>
                </a:solidFill>
                <a:latin typeface="Rokkitt" pitchFamily="2" charset="0"/>
                <a:cs typeface="Calibri" panose="020F0502020204030204" pitchFamily="34" charset="0"/>
              </a:rPr>
              <a:t> är att föredra, det ingår en försäkring och kostar bara 30sek/år</a:t>
            </a:r>
            <a:br>
              <a:rPr lang="sv-SE" sz="2000" dirty="0">
                <a:solidFill>
                  <a:schemeClr val="bg1">
                    <a:lumMod val="85000"/>
                  </a:schemeClr>
                </a:solidFill>
                <a:latin typeface="Rokkitt" pitchFamily="2" charset="0"/>
                <a:cs typeface="Calibri" panose="020F0502020204030204" pitchFamily="34" charset="0"/>
              </a:rPr>
            </a:br>
            <a:r>
              <a:rPr lang="sv-SE" sz="2000" b="1" dirty="0">
                <a:solidFill>
                  <a:srgbClr val="FBE201"/>
                </a:solidFill>
                <a:latin typeface="Rokkitt" pitchFamily="2" charset="0"/>
                <a:cs typeface="Calibri" panose="020F0502020204030204" pitchFamily="34" charset="0"/>
              </a:rPr>
              <a:t>Seriespel</a:t>
            </a:r>
            <a:r>
              <a:rPr lang="sv-SE" sz="2000" dirty="0">
                <a:solidFill>
                  <a:schemeClr val="bg1">
                    <a:lumMod val="85000"/>
                  </a:schemeClr>
                </a:solidFill>
                <a:latin typeface="Rokkitt" pitchFamily="2" charset="0"/>
                <a:cs typeface="Calibri" panose="020F0502020204030204" pitchFamily="34" charset="0"/>
              </a:rPr>
              <a:t> (lagspel 4-8 personer i varje lag) - Olika nivåer från distriktsserie till Elitserie, du behöver vara medlem i en bowlingförening och inneha en licens registrerad hos Svenska Bowlingförbundet.</a:t>
            </a:r>
            <a:br>
              <a:rPr lang="sv-SE" sz="2000" dirty="0">
                <a:solidFill>
                  <a:schemeClr val="bg1">
                    <a:lumMod val="85000"/>
                  </a:schemeClr>
                </a:solidFill>
                <a:latin typeface="Rokkitt" pitchFamily="2" charset="0"/>
                <a:cs typeface="Calibri" panose="020F0502020204030204" pitchFamily="34" charset="0"/>
              </a:rPr>
            </a:br>
            <a:r>
              <a:rPr lang="sv-SE" sz="2000" b="1" dirty="0">
                <a:solidFill>
                  <a:srgbClr val="FBE201"/>
                </a:solidFill>
                <a:latin typeface="Rokkitt" pitchFamily="2" charset="0"/>
                <a:cs typeface="Calibri" panose="020F0502020204030204" pitchFamily="34" charset="0"/>
              </a:rPr>
              <a:t>Landslag</a:t>
            </a:r>
            <a:r>
              <a:rPr lang="sv-SE" sz="2000" dirty="0">
                <a:solidFill>
                  <a:schemeClr val="bg1">
                    <a:lumMod val="85000"/>
                  </a:schemeClr>
                </a:solidFill>
                <a:latin typeface="Rokkitt" pitchFamily="2" charset="0"/>
                <a:cs typeface="Calibri" panose="020F0502020204030204" pitchFamily="34" charset="0"/>
              </a:rPr>
              <a:t> – U18, U21, Dam, Herr och Senior (+50 år)</a:t>
            </a:r>
            <a:br>
              <a:rPr lang="sv-SE" sz="2000" dirty="0">
                <a:solidFill>
                  <a:schemeClr val="bg1">
                    <a:lumMod val="85000"/>
                  </a:schemeClr>
                </a:solidFill>
                <a:latin typeface="Rokkitt" pitchFamily="2" charset="0"/>
                <a:cs typeface="Calibri" panose="020F0502020204030204" pitchFamily="34" charset="0"/>
              </a:rPr>
            </a:br>
            <a:r>
              <a:rPr lang="sv-SE" sz="2000" b="1" dirty="0">
                <a:solidFill>
                  <a:srgbClr val="FBE201"/>
                </a:solidFill>
                <a:latin typeface="Rokkitt" pitchFamily="2" charset="0"/>
                <a:cs typeface="Calibri" panose="020F0502020204030204" pitchFamily="34" charset="0"/>
              </a:rPr>
              <a:t>Individuella</a:t>
            </a:r>
            <a:r>
              <a:rPr lang="sv-SE" sz="2000" b="1" dirty="0">
                <a:solidFill>
                  <a:schemeClr val="bg1">
                    <a:lumMod val="85000"/>
                  </a:schemeClr>
                </a:solidFill>
                <a:latin typeface="Rokkitt" pitchFamily="2" charset="0"/>
                <a:cs typeface="Calibri" panose="020F0502020204030204" pitchFamily="34" charset="0"/>
              </a:rPr>
              <a:t> </a:t>
            </a:r>
            <a:r>
              <a:rPr lang="sv-SE" sz="2000" b="1" dirty="0">
                <a:solidFill>
                  <a:srgbClr val="FBE201"/>
                </a:solidFill>
                <a:latin typeface="Rokkitt" pitchFamily="2" charset="0"/>
                <a:cs typeface="Calibri" panose="020F0502020204030204" pitchFamily="34" charset="0"/>
              </a:rPr>
              <a:t>tävlingar</a:t>
            </a:r>
            <a:r>
              <a:rPr lang="sv-SE" sz="2000" b="1" dirty="0">
                <a:solidFill>
                  <a:schemeClr val="bg1">
                    <a:lumMod val="85000"/>
                  </a:schemeClr>
                </a:solidFill>
                <a:latin typeface="Rokkitt" pitchFamily="2" charset="0"/>
                <a:cs typeface="Calibri" panose="020F0502020204030204" pitchFamily="34" charset="0"/>
              </a:rPr>
              <a:t> </a:t>
            </a:r>
            <a:r>
              <a:rPr lang="sv-SE" sz="2000" dirty="0">
                <a:solidFill>
                  <a:schemeClr val="bg1">
                    <a:lumMod val="85000"/>
                  </a:schemeClr>
                </a:solidFill>
                <a:latin typeface="Rokkitt" pitchFamily="2" charset="0"/>
                <a:cs typeface="Calibri" panose="020F0502020204030204" pitchFamily="34" charset="0"/>
              </a:rPr>
              <a:t>finns likaså på alla nivåer från lokala </a:t>
            </a:r>
            <a:r>
              <a:rPr lang="sv-SE" sz="2000" dirty="0" err="1">
                <a:solidFill>
                  <a:schemeClr val="bg1">
                    <a:lumMod val="85000"/>
                  </a:schemeClr>
                </a:solidFill>
                <a:latin typeface="Rokkitt" pitchFamily="2" charset="0"/>
                <a:cs typeface="Calibri" panose="020F0502020204030204" pitchFamily="34" charset="0"/>
              </a:rPr>
              <a:t>halltävlingar</a:t>
            </a:r>
            <a:r>
              <a:rPr lang="sv-SE" sz="2000" dirty="0">
                <a:solidFill>
                  <a:schemeClr val="bg1">
                    <a:lumMod val="85000"/>
                  </a:schemeClr>
                </a:solidFill>
                <a:latin typeface="Rokkitt" pitchFamily="2" charset="0"/>
                <a:cs typeface="Calibri" panose="020F0502020204030204" pitchFamily="34" charset="0"/>
              </a:rPr>
              <a:t> ända upp till den amerikanska proffstouren som räknas som den bästa i världen idag.</a:t>
            </a:r>
            <a:br>
              <a:rPr lang="sv-SE" sz="2000" dirty="0">
                <a:solidFill>
                  <a:schemeClr val="bg1">
                    <a:lumMod val="85000"/>
                  </a:schemeClr>
                </a:solidFill>
                <a:latin typeface="Rokkitt" pitchFamily="2" charset="0"/>
                <a:cs typeface="Calibri" panose="020F0502020204030204" pitchFamily="34" charset="0"/>
              </a:rPr>
            </a:br>
            <a:br>
              <a:rPr lang="sv-SE" sz="2000" dirty="0">
                <a:solidFill>
                  <a:srgbClr val="4B749B"/>
                </a:solidFill>
                <a:latin typeface="Rokkitt" pitchFamily="2" charset="0"/>
                <a:cs typeface="Calibri" panose="020F0502020204030204" pitchFamily="34" charset="0"/>
              </a:rPr>
            </a:br>
            <a:br>
              <a:rPr lang="sv-SE" altLang="sv-SE" sz="2000" dirty="0">
                <a:solidFill>
                  <a:schemeClr val="bg1">
                    <a:lumMod val="85000"/>
                  </a:schemeClr>
                </a:solidFill>
                <a:latin typeface="Rokkitt" pitchFamily="2" charset="0"/>
                <a:cs typeface="Calibri" panose="020F0502020204030204" pitchFamily="34" charset="0"/>
              </a:rPr>
            </a:br>
            <a:endParaRPr lang="en-US" altLang="sv-SE" sz="2000" dirty="0">
              <a:solidFill>
                <a:schemeClr val="bg1">
                  <a:lumMod val="85000"/>
                </a:schemeClr>
              </a:solidFill>
              <a:latin typeface="Rokkitt" pitchFamily="2" charset="0"/>
              <a:cs typeface="Calibri" panose="020F0502020204030204" pitchFamily="34" charset="0"/>
            </a:endParaRPr>
          </a:p>
        </p:txBody>
      </p:sp>
    </p:spTree>
    <p:custDataLst>
      <p:tags r:id="rId1"/>
    </p:custDataLst>
    <p:extLst>
      <p:ext uri="{BB962C8B-B14F-4D97-AF65-F5344CB8AC3E}">
        <p14:creationId xmlns:p14="http://schemas.microsoft.com/office/powerpoint/2010/main" val="3417260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3" descr="En bild som visar text&#10;&#10;Automatiskt genererad beskrivning">
            <a:extLst>
              <a:ext uri="{FF2B5EF4-FFF2-40B4-BE49-F238E27FC236}">
                <a16:creationId xmlns:a16="http://schemas.microsoft.com/office/drawing/2014/main" id="{414A91AE-BB42-4518-881A-316903F4F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4370" y="203075"/>
            <a:ext cx="6495239" cy="1006591"/>
          </a:xfrm>
          <a:prstGeom prst="rect">
            <a:avLst/>
          </a:prstGeom>
        </p:spPr>
      </p:pic>
      <p:sp>
        <p:nvSpPr>
          <p:cNvPr id="4" name="textruta 3">
            <a:extLst>
              <a:ext uri="{FF2B5EF4-FFF2-40B4-BE49-F238E27FC236}">
                <a16:creationId xmlns:a16="http://schemas.microsoft.com/office/drawing/2014/main" id="{B8E33CFE-501F-4F55-A8F5-4B932BF67437}"/>
              </a:ext>
            </a:extLst>
          </p:cNvPr>
          <p:cNvSpPr txBox="1"/>
          <p:nvPr/>
        </p:nvSpPr>
        <p:spPr>
          <a:xfrm>
            <a:off x="5688000" y="540000"/>
            <a:ext cx="4547356" cy="646331"/>
          </a:xfrm>
          <a:prstGeom prst="rect">
            <a:avLst/>
          </a:prstGeom>
          <a:noFill/>
        </p:spPr>
        <p:txBody>
          <a:bodyPr wrap="square" lIns="91440" tIns="45720" rIns="91440" bIns="45720" rtlCol="0" anchor="t">
            <a:spAutoFit/>
          </a:bodyPr>
          <a:lstStyle/>
          <a:p>
            <a:r>
              <a:rPr lang="en-US" altLang="en-US" sz="3600" dirty="0">
                <a:solidFill>
                  <a:srgbClr val="FBE201"/>
                </a:solidFill>
                <a:latin typeface="Montserrat Medium"/>
                <a:cs typeface="Arial"/>
              </a:rPr>
              <a:t>UPPVÄRMNING</a:t>
            </a:r>
          </a:p>
        </p:txBody>
      </p:sp>
      <p:sp>
        <p:nvSpPr>
          <p:cNvPr id="7" name="textruta 6">
            <a:extLst>
              <a:ext uri="{FF2B5EF4-FFF2-40B4-BE49-F238E27FC236}">
                <a16:creationId xmlns:a16="http://schemas.microsoft.com/office/drawing/2014/main" id="{4CB507AD-F427-4F8B-BD7F-AB68F63B25E4}"/>
              </a:ext>
            </a:extLst>
          </p:cNvPr>
          <p:cNvSpPr txBox="1"/>
          <p:nvPr/>
        </p:nvSpPr>
        <p:spPr>
          <a:xfrm>
            <a:off x="530679" y="1796572"/>
            <a:ext cx="7192735" cy="3518912"/>
          </a:xfrm>
          <a:prstGeom prst="rect">
            <a:avLst/>
          </a:prstGeom>
          <a:noFill/>
        </p:spPr>
        <p:txBody>
          <a:bodyPr wrap="square">
            <a:spAutoFit/>
          </a:bodyPr>
          <a:lstStyle/>
          <a:p>
            <a:pPr marL="228600"/>
            <a: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t>Varför</a:t>
            </a:r>
            <a:r>
              <a:rPr lang="sv-SE" sz="2000" dirty="0">
                <a:solidFill>
                  <a:schemeClr val="bg1">
                    <a:lumMod val="85000"/>
                  </a:schemeClr>
                </a:solidFill>
                <a:effectLst/>
                <a:latin typeface="Rokkitt" pitchFamily="2" charset="0"/>
                <a:ea typeface="Times New Roman" panose="02020603050405020304" pitchFamily="18" charset="0"/>
              </a:rPr>
              <a:t> är det viktigt med uppvärmning?</a:t>
            </a:r>
          </a:p>
          <a:p>
            <a:pPr marL="828040"/>
            <a:r>
              <a:rPr lang="sv-SE" sz="2000" dirty="0">
                <a:solidFill>
                  <a:schemeClr val="bg1">
                    <a:lumMod val="85000"/>
                  </a:schemeClr>
                </a:solidFill>
                <a:effectLst/>
                <a:latin typeface="Rokkitt" pitchFamily="2" charset="0"/>
                <a:ea typeface="Times New Roman" panose="02020603050405020304" pitchFamily="18" charset="0"/>
              </a:rPr>
              <a:t>1. Förebygga skador</a:t>
            </a:r>
            <a:br>
              <a:rPr lang="sv-SE" sz="2000" dirty="0">
                <a:solidFill>
                  <a:schemeClr val="bg1">
                    <a:lumMod val="85000"/>
                  </a:schemeClr>
                </a:solidFill>
                <a:effectLst/>
                <a:latin typeface="Rokkitt" pitchFamily="2" charset="0"/>
                <a:ea typeface="Times New Roman" panose="02020603050405020304" pitchFamily="18" charset="0"/>
              </a:rPr>
            </a:br>
            <a:r>
              <a:rPr lang="sv-SE" sz="2000" dirty="0">
                <a:solidFill>
                  <a:schemeClr val="bg1">
                    <a:lumMod val="85000"/>
                  </a:schemeClr>
                </a:solidFill>
                <a:effectLst/>
                <a:latin typeface="Rokkitt" pitchFamily="2" charset="0"/>
                <a:ea typeface="Times New Roman" panose="02020603050405020304" pitchFamily="18" charset="0"/>
              </a:rPr>
              <a:t>2. Förbereda kroppen för att kunna prestera så bra som möjligt</a:t>
            </a:r>
          </a:p>
          <a:p>
            <a:pPr marL="228600"/>
            <a:r>
              <a:rPr lang="sv-SE" sz="2000" dirty="0">
                <a:solidFill>
                  <a:schemeClr val="bg1">
                    <a:lumMod val="85000"/>
                  </a:schemeClr>
                </a:solidFill>
                <a:effectLst/>
                <a:latin typeface="Rokkitt" pitchFamily="2" charset="0"/>
                <a:ea typeface="Times New Roman" panose="02020603050405020304" pitchFamily="18" charset="0"/>
              </a:rPr>
              <a:t>När kroppstemperaturen höjs minskar motståndet i muskler och leder, vilket ger en ökad rörlighet. Det beror på att ledvätskan smörjer leden. En ökad temperatur i muskeln gör att den blir mer elastisk, och risken att få en bristning i muskeln (sträckning) minskar. </a:t>
            </a:r>
            <a:br>
              <a:rPr lang="sv-SE" sz="2000" dirty="0">
                <a:solidFill>
                  <a:schemeClr val="bg1">
                    <a:lumMod val="85000"/>
                  </a:schemeClr>
                </a:solidFill>
                <a:effectLst/>
                <a:latin typeface="Rokkitt" pitchFamily="2" charset="0"/>
                <a:ea typeface="Times New Roman" panose="02020603050405020304" pitchFamily="18" charset="0"/>
              </a:rPr>
            </a:br>
            <a:r>
              <a:rPr lang="sv-SE" sz="2000" dirty="0">
                <a:solidFill>
                  <a:schemeClr val="bg1">
                    <a:lumMod val="85000"/>
                  </a:schemeClr>
                </a:solidFill>
                <a:effectLst/>
                <a:latin typeface="Rokkitt" pitchFamily="2" charset="0"/>
                <a:ea typeface="Times New Roman" panose="02020603050405020304" pitchFamily="18" charset="0"/>
              </a:rPr>
              <a:t>Det krävs mer kraft att dra sönder en varm muskel.</a:t>
            </a:r>
          </a:p>
          <a:p>
            <a:pPr marL="360000">
              <a:lnSpc>
                <a:spcPct val="90000"/>
              </a:lnSpc>
              <a:spcBef>
                <a:spcPts val="500"/>
              </a:spcBef>
            </a:pPr>
            <a:endParaRPr lang="sv-SE" sz="2000" dirty="0">
              <a:solidFill>
                <a:srgbClr val="FBE201"/>
              </a:solidFill>
              <a:effectLst/>
              <a:latin typeface="Rokkitt" pitchFamily="2" charset="0"/>
              <a:ea typeface="Times New Roman" panose="02020603050405020304" pitchFamily="18" charset="0"/>
              <a:cs typeface="Times New Roman" panose="02020603050405020304" pitchFamily="18" charset="0"/>
            </a:endParaRPr>
          </a:p>
        </p:txBody>
      </p:sp>
      <p:pic>
        <p:nvPicPr>
          <p:cNvPr id="11" name="Picture 5" descr="warm-00">
            <a:extLst>
              <a:ext uri="{FF2B5EF4-FFF2-40B4-BE49-F238E27FC236}">
                <a16:creationId xmlns:a16="http://schemas.microsoft.com/office/drawing/2014/main" id="{4AF7F8A2-6AE0-458A-BA7A-F49022C40FE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0000" y="5220000"/>
            <a:ext cx="900000" cy="861555"/>
          </a:xfrm>
          <a:prstGeom prst="rect">
            <a:avLst/>
          </a:prstGeom>
          <a:noFill/>
          <a:ln>
            <a:noFill/>
          </a:ln>
        </p:spPr>
      </p:pic>
      <p:pic>
        <p:nvPicPr>
          <p:cNvPr id="12" name="Picture 8" descr="warm-03">
            <a:extLst>
              <a:ext uri="{FF2B5EF4-FFF2-40B4-BE49-F238E27FC236}">
                <a16:creationId xmlns:a16="http://schemas.microsoft.com/office/drawing/2014/main" id="{956B1347-CA94-4B36-90C4-B459C511A38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19999" y="5220000"/>
            <a:ext cx="900000" cy="861905"/>
          </a:xfrm>
          <a:prstGeom prst="rect">
            <a:avLst/>
          </a:prstGeom>
          <a:noFill/>
          <a:ln>
            <a:noFill/>
          </a:ln>
        </p:spPr>
      </p:pic>
      <p:pic>
        <p:nvPicPr>
          <p:cNvPr id="13" name="Picture 9" descr="warm-04">
            <a:extLst>
              <a:ext uri="{FF2B5EF4-FFF2-40B4-BE49-F238E27FC236}">
                <a16:creationId xmlns:a16="http://schemas.microsoft.com/office/drawing/2014/main" id="{F3175B77-FDFA-42AA-A51B-B94B081D8F0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40000" y="5220000"/>
            <a:ext cx="900000" cy="861402"/>
          </a:xfrm>
          <a:prstGeom prst="rect">
            <a:avLst/>
          </a:prstGeom>
          <a:noFill/>
          <a:ln>
            <a:noFill/>
          </a:ln>
        </p:spPr>
      </p:pic>
      <p:pic>
        <p:nvPicPr>
          <p:cNvPr id="14" name="Picture 10" descr="warm-05">
            <a:extLst>
              <a:ext uri="{FF2B5EF4-FFF2-40B4-BE49-F238E27FC236}">
                <a16:creationId xmlns:a16="http://schemas.microsoft.com/office/drawing/2014/main" id="{6B852A4D-48E4-43B0-808A-EB708F090B9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60000" y="5220000"/>
            <a:ext cx="900000" cy="860428"/>
          </a:xfrm>
          <a:prstGeom prst="rect">
            <a:avLst/>
          </a:prstGeom>
          <a:noFill/>
          <a:ln>
            <a:noFill/>
          </a:ln>
        </p:spPr>
      </p:pic>
      <p:pic>
        <p:nvPicPr>
          <p:cNvPr id="15" name="Picture 11" descr="warm-06">
            <a:extLst>
              <a:ext uri="{FF2B5EF4-FFF2-40B4-BE49-F238E27FC236}">
                <a16:creationId xmlns:a16="http://schemas.microsoft.com/office/drawing/2014/main" id="{1F9F2185-F291-4A7E-BA77-4B51EDE3BF99}"/>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0000" y="5220000"/>
            <a:ext cx="900000" cy="861402"/>
          </a:xfrm>
          <a:prstGeom prst="rect">
            <a:avLst/>
          </a:prstGeom>
          <a:noFill/>
          <a:ln>
            <a:noFill/>
          </a:ln>
        </p:spPr>
      </p:pic>
      <p:pic>
        <p:nvPicPr>
          <p:cNvPr id="16" name="Picture 14" descr="warm-twist">
            <a:extLst>
              <a:ext uri="{FF2B5EF4-FFF2-40B4-BE49-F238E27FC236}">
                <a16:creationId xmlns:a16="http://schemas.microsoft.com/office/drawing/2014/main" id="{9B8ED018-7885-4E86-8216-51EFBCEEB28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80000" y="5220000"/>
            <a:ext cx="900000" cy="861931"/>
          </a:xfrm>
          <a:prstGeom prst="rect">
            <a:avLst/>
          </a:prstGeom>
          <a:noFill/>
          <a:ln>
            <a:noFill/>
          </a:ln>
        </p:spPr>
      </p:pic>
      <p:pic>
        <p:nvPicPr>
          <p:cNvPr id="17" name="Picture 16" descr="warm-08">
            <a:extLst>
              <a:ext uri="{FF2B5EF4-FFF2-40B4-BE49-F238E27FC236}">
                <a16:creationId xmlns:a16="http://schemas.microsoft.com/office/drawing/2014/main" id="{245FCE30-A4D5-42D8-8EBC-24377AA528FB}"/>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00000" y="5220000"/>
            <a:ext cx="900000" cy="861931"/>
          </a:xfrm>
          <a:prstGeom prst="rect">
            <a:avLst/>
          </a:prstGeom>
          <a:noFill/>
          <a:ln>
            <a:noFill/>
          </a:ln>
        </p:spPr>
      </p:pic>
    </p:spTree>
    <p:custDataLst>
      <p:tags r:id="rId1"/>
    </p:custDataLst>
    <p:extLst>
      <p:ext uri="{BB962C8B-B14F-4D97-AF65-F5344CB8AC3E}">
        <p14:creationId xmlns:p14="http://schemas.microsoft.com/office/powerpoint/2010/main" val="1072328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3" descr="En bild som visar text&#10;&#10;Automatiskt genererad beskrivning">
            <a:extLst>
              <a:ext uri="{FF2B5EF4-FFF2-40B4-BE49-F238E27FC236}">
                <a16:creationId xmlns:a16="http://schemas.microsoft.com/office/drawing/2014/main" id="{414A91AE-BB42-4518-881A-316903F4F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4370" y="203075"/>
            <a:ext cx="6495239" cy="1006591"/>
          </a:xfrm>
          <a:prstGeom prst="rect">
            <a:avLst/>
          </a:prstGeom>
        </p:spPr>
      </p:pic>
      <p:sp>
        <p:nvSpPr>
          <p:cNvPr id="4" name="textruta 3">
            <a:extLst>
              <a:ext uri="{FF2B5EF4-FFF2-40B4-BE49-F238E27FC236}">
                <a16:creationId xmlns:a16="http://schemas.microsoft.com/office/drawing/2014/main" id="{B8E33CFE-501F-4F55-A8F5-4B932BF67437}"/>
              </a:ext>
            </a:extLst>
          </p:cNvPr>
          <p:cNvSpPr txBox="1"/>
          <p:nvPr/>
        </p:nvSpPr>
        <p:spPr>
          <a:xfrm>
            <a:off x="5688000" y="540000"/>
            <a:ext cx="4547356" cy="646331"/>
          </a:xfrm>
          <a:prstGeom prst="rect">
            <a:avLst/>
          </a:prstGeom>
          <a:noFill/>
        </p:spPr>
        <p:txBody>
          <a:bodyPr wrap="square" lIns="91440" tIns="45720" rIns="91440" bIns="45720" rtlCol="0" anchor="t">
            <a:spAutoFit/>
          </a:bodyPr>
          <a:lstStyle/>
          <a:p>
            <a:r>
              <a:rPr lang="en-US" altLang="en-US" sz="3600" dirty="0">
                <a:solidFill>
                  <a:srgbClr val="FBE201"/>
                </a:solidFill>
                <a:latin typeface="Montserrat Medium"/>
                <a:cs typeface="Arial"/>
              </a:rPr>
              <a:t>VETT &amp; ETIKETT</a:t>
            </a:r>
          </a:p>
        </p:txBody>
      </p:sp>
      <p:sp>
        <p:nvSpPr>
          <p:cNvPr id="17" name="textruta 16">
            <a:extLst>
              <a:ext uri="{FF2B5EF4-FFF2-40B4-BE49-F238E27FC236}">
                <a16:creationId xmlns:a16="http://schemas.microsoft.com/office/drawing/2014/main" id="{7FE4701B-CEBA-4FB0-A601-EF4DF9ADE3B0}"/>
              </a:ext>
            </a:extLst>
          </p:cNvPr>
          <p:cNvSpPr txBox="1"/>
          <p:nvPr/>
        </p:nvSpPr>
        <p:spPr>
          <a:xfrm>
            <a:off x="567751" y="1523256"/>
            <a:ext cx="8909881" cy="788677"/>
          </a:xfrm>
          <a:prstGeom prst="rect">
            <a:avLst/>
          </a:prstGeom>
          <a:noFill/>
        </p:spPr>
        <p:txBody>
          <a:bodyPr wrap="square">
            <a:spAutoFit/>
          </a:bodyPr>
          <a:lstStyle/>
          <a:p>
            <a:pPr marL="457200">
              <a:lnSpc>
                <a:spcPct val="115000"/>
              </a:lnSpc>
              <a:spcBef>
                <a:spcPts val="500"/>
              </a:spcBef>
              <a:spcAft>
                <a:spcPts val="1000"/>
              </a:spcAft>
            </a:pPr>
            <a:br>
              <a:rPr lang="sv-SE" altLang="sv-SE" sz="2000" dirty="0">
                <a:solidFill>
                  <a:schemeClr val="bg1">
                    <a:lumMod val="85000"/>
                  </a:schemeClr>
                </a:solidFill>
                <a:latin typeface="Rokkitt" pitchFamily="2" charset="0"/>
                <a:cs typeface="Calibri" panose="020F0502020204030204" pitchFamily="34" charset="0"/>
              </a:rPr>
            </a:br>
            <a:endParaRPr lang="en-US" altLang="sv-SE" sz="2000" dirty="0">
              <a:solidFill>
                <a:schemeClr val="bg1">
                  <a:lumMod val="85000"/>
                </a:schemeClr>
              </a:solidFill>
              <a:latin typeface="Rokkitt" pitchFamily="2" charset="0"/>
              <a:cs typeface="Calibri" panose="020F0502020204030204" pitchFamily="34" charset="0"/>
            </a:endParaRPr>
          </a:p>
        </p:txBody>
      </p:sp>
      <p:sp>
        <p:nvSpPr>
          <p:cNvPr id="5" name="textruta 4">
            <a:extLst>
              <a:ext uri="{FF2B5EF4-FFF2-40B4-BE49-F238E27FC236}">
                <a16:creationId xmlns:a16="http://schemas.microsoft.com/office/drawing/2014/main" id="{EC973AF0-5192-4231-9027-AC0E38DBFA85}"/>
              </a:ext>
            </a:extLst>
          </p:cNvPr>
          <p:cNvSpPr txBox="1"/>
          <p:nvPr/>
        </p:nvSpPr>
        <p:spPr>
          <a:xfrm>
            <a:off x="567751" y="1523256"/>
            <a:ext cx="8909881" cy="2769989"/>
          </a:xfrm>
          <a:prstGeom prst="rect">
            <a:avLst/>
          </a:prstGeom>
          <a:noFill/>
        </p:spPr>
        <p:txBody>
          <a:bodyPr wrap="square">
            <a:spAutoFit/>
          </a:bodyPr>
          <a:lstStyle/>
          <a:p>
            <a:r>
              <a:rPr lang="sv-SE" sz="2000" dirty="0">
                <a:solidFill>
                  <a:schemeClr val="bg1">
                    <a:lumMod val="85000"/>
                  </a:schemeClr>
                </a:solidFill>
                <a:latin typeface="Rokkitt" pitchFamily="2" charset="0"/>
                <a:cs typeface="Calibri" panose="020F0502020204030204" pitchFamily="34" charset="0"/>
              </a:rPr>
              <a:t>Vett och etikett inom bowlingsporten är precis som i alla andra sporter</a:t>
            </a:r>
            <a:br>
              <a:rPr lang="sv-SE" sz="2000" dirty="0">
                <a:solidFill>
                  <a:schemeClr val="bg1">
                    <a:lumMod val="85000"/>
                  </a:schemeClr>
                </a:solidFill>
                <a:latin typeface="Rokkitt" pitchFamily="2" charset="0"/>
                <a:cs typeface="Calibri" panose="020F0502020204030204" pitchFamily="34" charset="0"/>
              </a:rPr>
            </a:br>
            <a:r>
              <a:rPr lang="sv-SE" sz="2000" dirty="0">
                <a:solidFill>
                  <a:schemeClr val="bg1">
                    <a:lumMod val="85000"/>
                  </a:schemeClr>
                </a:solidFill>
                <a:latin typeface="Rokkitt" pitchFamily="2" charset="0"/>
                <a:cs typeface="Calibri" panose="020F0502020204030204" pitchFamily="34" charset="0"/>
              </a:rPr>
              <a:t>Vi använder ett vårdat språk, är aktsamma om material och inredning, följer de regler som finns i respektive bowlinghall och visar hänsyn.</a:t>
            </a:r>
          </a:p>
          <a:p>
            <a:endParaRPr lang="sv-SE" altLang="sv-SE" sz="2000" dirty="0">
              <a:solidFill>
                <a:schemeClr val="bg1">
                  <a:lumMod val="85000"/>
                </a:schemeClr>
              </a:solidFill>
              <a:latin typeface="Rokkitt" pitchFamily="2" charset="0"/>
              <a:cs typeface="Calibri" panose="020F0502020204030204" pitchFamily="34" charset="0"/>
            </a:endParaRPr>
          </a:p>
          <a:p>
            <a:endParaRPr lang="sv-SE" altLang="sv-SE" sz="2000" dirty="0">
              <a:solidFill>
                <a:schemeClr val="bg1">
                  <a:lumMod val="85000"/>
                </a:schemeClr>
              </a:solidFill>
              <a:latin typeface="Rokkitt" pitchFamily="2" charset="0"/>
              <a:cs typeface="Calibri" panose="020F0502020204030204" pitchFamily="34" charset="0"/>
            </a:endParaRPr>
          </a:p>
          <a:p>
            <a:r>
              <a:rPr lang="sv-SE" sz="1800" dirty="0">
                <a:solidFill>
                  <a:srgbClr val="FBE201"/>
                </a:solidFill>
                <a:effectLst/>
                <a:latin typeface="Rokkitt" pitchFamily="2" charset="0"/>
                <a:ea typeface="Times New Roman" panose="02020603050405020304" pitchFamily="18" charset="0"/>
                <a:cs typeface="Calibri" panose="020F0502020204030204" pitchFamily="34" charset="0"/>
              </a:rPr>
              <a:t>Svenska Bowlingförbundets kurs Värdegrund finns på: </a:t>
            </a:r>
            <a:br>
              <a:rPr lang="sv-SE" sz="1800" i="1" dirty="0">
                <a:solidFill>
                  <a:srgbClr val="5B9BD5"/>
                </a:solidFill>
                <a:effectLst/>
                <a:latin typeface="Montserrat Light" panose="00000400000000000000" pitchFamily="2" charset="0"/>
                <a:ea typeface="Times New Roman" panose="02020603050405020304" pitchFamily="18" charset="0"/>
                <a:cs typeface="Calibri" panose="020F0502020204030204" pitchFamily="34" charset="0"/>
              </a:rPr>
            </a:br>
            <a:br>
              <a:rPr lang="sv-SE" sz="1800" i="1" dirty="0">
                <a:solidFill>
                  <a:srgbClr val="5B9BD5"/>
                </a:solidFill>
                <a:effectLst/>
                <a:latin typeface="Montserrat Light" panose="00000400000000000000" pitchFamily="2" charset="0"/>
                <a:ea typeface="Times New Roman" panose="02020603050405020304" pitchFamily="18" charset="0"/>
                <a:cs typeface="Calibri" panose="020F0502020204030204" pitchFamily="34" charset="0"/>
              </a:rPr>
            </a:br>
            <a:r>
              <a:rPr lang="sv-SE" sz="1800" dirty="0">
                <a:solidFill>
                  <a:srgbClr val="4B749B"/>
                </a:solidFill>
                <a:effectLst/>
                <a:latin typeface="Rokkitt" pitchFamily="2"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http://utbildning.Swebowl.se</a:t>
            </a:r>
            <a:br>
              <a:rPr lang="sv-SE" altLang="sv-SE" sz="2000" dirty="0">
                <a:solidFill>
                  <a:schemeClr val="bg1">
                    <a:lumMod val="85000"/>
                  </a:schemeClr>
                </a:solidFill>
                <a:latin typeface="Rokkitt" pitchFamily="2" charset="0"/>
                <a:cs typeface="Calibri" panose="020F0502020204030204" pitchFamily="34" charset="0"/>
              </a:rPr>
            </a:br>
            <a:endParaRPr lang="en-US" altLang="sv-SE" sz="2000" dirty="0">
              <a:solidFill>
                <a:schemeClr val="bg1">
                  <a:lumMod val="85000"/>
                </a:schemeClr>
              </a:solidFill>
              <a:latin typeface="Rokkitt" pitchFamily="2" charset="0"/>
              <a:cs typeface="Calibri" panose="020F0502020204030204" pitchFamily="34" charset="0"/>
            </a:endParaRPr>
          </a:p>
        </p:txBody>
      </p:sp>
    </p:spTree>
    <p:custDataLst>
      <p:tags r:id="rId1"/>
    </p:custDataLst>
    <p:extLst>
      <p:ext uri="{BB962C8B-B14F-4D97-AF65-F5344CB8AC3E}">
        <p14:creationId xmlns:p14="http://schemas.microsoft.com/office/powerpoint/2010/main" val="1722532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3" descr="En bild som visar text&#10;&#10;Automatiskt genererad beskrivning">
            <a:extLst>
              <a:ext uri="{FF2B5EF4-FFF2-40B4-BE49-F238E27FC236}">
                <a16:creationId xmlns:a16="http://schemas.microsoft.com/office/drawing/2014/main" id="{414A91AE-BB42-4518-881A-316903F4F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4370" y="203075"/>
            <a:ext cx="6495239" cy="1006591"/>
          </a:xfrm>
          <a:prstGeom prst="rect">
            <a:avLst/>
          </a:prstGeom>
        </p:spPr>
      </p:pic>
      <p:sp>
        <p:nvSpPr>
          <p:cNvPr id="4" name="textruta 3">
            <a:extLst>
              <a:ext uri="{FF2B5EF4-FFF2-40B4-BE49-F238E27FC236}">
                <a16:creationId xmlns:a16="http://schemas.microsoft.com/office/drawing/2014/main" id="{B8E33CFE-501F-4F55-A8F5-4B932BF67437}"/>
              </a:ext>
            </a:extLst>
          </p:cNvPr>
          <p:cNvSpPr txBox="1"/>
          <p:nvPr/>
        </p:nvSpPr>
        <p:spPr>
          <a:xfrm>
            <a:off x="5688000" y="540000"/>
            <a:ext cx="4547356" cy="523220"/>
          </a:xfrm>
          <a:prstGeom prst="rect">
            <a:avLst/>
          </a:prstGeom>
          <a:noFill/>
        </p:spPr>
        <p:txBody>
          <a:bodyPr wrap="square" lIns="91440" tIns="45720" rIns="91440" bIns="45720" rtlCol="0" anchor="t">
            <a:spAutoFit/>
          </a:bodyPr>
          <a:lstStyle/>
          <a:p>
            <a:r>
              <a:rPr lang="en-US" altLang="en-US" sz="2800" dirty="0">
                <a:solidFill>
                  <a:srgbClr val="FBE201"/>
                </a:solidFill>
                <a:latin typeface="Montserrat Medium"/>
                <a:cs typeface="Arial"/>
              </a:rPr>
              <a:t>SAMMANFATTNING</a:t>
            </a:r>
          </a:p>
        </p:txBody>
      </p:sp>
      <p:sp>
        <p:nvSpPr>
          <p:cNvPr id="17" name="textruta 16">
            <a:extLst>
              <a:ext uri="{FF2B5EF4-FFF2-40B4-BE49-F238E27FC236}">
                <a16:creationId xmlns:a16="http://schemas.microsoft.com/office/drawing/2014/main" id="{7FE4701B-CEBA-4FB0-A601-EF4DF9ADE3B0}"/>
              </a:ext>
            </a:extLst>
          </p:cNvPr>
          <p:cNvSpPr txBox="1"/>
          <p:nvPr/>
        </p:nvSpPr>
        <p:spPr>
          <a:xfrm>
            <a:off x="567751" y="1523256"/>
            <a:ext cx="8909881" cy="5191165"/>
          </a:xfrm>
          <a:prstGeom prst="rect">
            <a:avLst/>
          </a:prstGeom>
          <a:noFill/>
        </p:spPr>
        <p:txBody>
          <a:bodyPr wrap="square">
            <a:spAutoFit/>
          </a:bodyPr>
          <a:lstStyle/>
          <a:p>
            <a:pPr lvl="0">
              <a:lnSpc>
                <a:spcPct val="115000"/>
              </a:lnSpc>
              <a:spcBef>
                <a:spcPts val="500"/>
              </a:spcBef>
              <a:spcAft>
                <a:spcPts val="1000"/>
              </a:spcAft>
            </a:pPr>
            <a:r>
              <a:rPr lang="sv-SE" sz="2000" dirty="0">
                <a:solidFill>
                  <a:schemeClr val="bg1">
                    <a:lumMod val="85000"/>
                  </a:schemeClr>
                </a:solidFill>
                <a:latin typeface="Rokkitt" pitchFamily="2" charset="0"/>
                <a:cs typeface="Calibri" panose="020F0502020204030204" pitchFamily="34" charset="0"/>
              </a:rPr>
              <a:t>Bowling en sport för alla på alla nivåer.</a:t>
            </a:r>
          </a:p>
          <a:p>
            <a:r>
              <a:rPr lang="sv-SE" altLang="sv-SE" sz="2000" dirty="0">
                <a:solidFill>
                  <a:schemeClr val="bg1">
                    <a:lumMod val="85000"/>
                  </a:schemeClr>
                </a:solidFill>
                <a:latin typeface="Rokkitt" pitchFamily="2" charset="0"/>
                <a:cs typeface="Calibri" panose="020F0502020204030204" pitchFamily="34" charset="0"/>
              </a:rPr>
              <a:t>Med bowling kan du ha roligt med kompisarna, spela ”måndagsligan” med jobbet, delta i seriespel i en förening eller spela individuella tävlingar på vilken nivå som passar dig.</a:t>
            </a:r>
            <a:br>
              <a:rPr lang="sv-SE" altLang="sv-SE" sz="2000" dirty="0">
                <a:solidFill>
                  <a:schemeClr val="bg1">
                    <a:lumMod val="85000"/>
                  </a:schemeClr>
                </a:solidFill>
                <a:latin typeface="Rokkitt" pitchFamily="2" charset="0"/>
                <a:cs typeface="Calibri" panose="020F0502020204030204" pitchFamily="34" charset="0"/>
              </a:rPr>
            </a:br>
            <a:br>
              <a:rPr lang="sv-SE" altLang="sv-SE" sz="2000" dirty="0">
                <a:solidFill>
                  <a:schemeClr val="bg1">
                    <a:lumMod val="85000"/>
                  </a:schemeClr>
                </a:solidFill>
                <a:latin typeface="Rokkitt" pitchFamily="2" charset="0"/>
                <a:cs typeface="Calibri" panose="020F0502020204030204" pitchFamily="34" charset="0"/>
              </a:rPr>
            </a:br>
            <a:r>
              <a:rPr lang="sv-SE" altLang="sv-SE" sz="2000" dirty="0">
                <a:solidFill>
                  <a:schemeClr val="bg1">
                    <a:lumMod val="85000"/>
                  </a:schemeClr>
                </a:solidFill>
                <a:latin typeface="Rokkitt" pitchFamily="2" charset="0"/>
                <a:cs typeface="Calibri" panose="020F0502020204030204" pitchFamily="34" charset="0"/>
              </a:rPr>
              <a:t>Under den här grundutbildningen i bowling har vi försökt att ge dig en inblick i sporten bowling, de grundläggande reglerna för hur banan ser ut, var käglorna står, hur utrustningen ser ut och hur du räknar.</a:t>
            </a:r>
            <a:br>
              <a:rPr lang="sv-SE" altLang="sv-SE" sz="2000" dirty="0">
                <a:solidFill>
                  <a:schemeClr val="bg1">
                    <a:lumMod val="85000"/>
                  </a:schemeClr>
                </a:solidFill>
                <a:latin typeface="Rokkitt" pitchFamily="2" charset="0"/>
                <a:cs typeface="Calibri" panose="020F0502020204030204" pitchFamily="34" charset="0"/>
              </a:rPr>
            </a:br>
            <a:r>
              <a:rPr lang="sv-SE" altLang="sv-SE" sz="2000" dirty="0">
                <a:solidFill>
                  <a:schemeClr val="bg1">
                    <a:lumMod val="85000"/>
                  </a:schemeClr>
                </a:solidFill>
                <a:latin typeface="Rokkitt" pitchFamily="2" charset="0"/>
                <a:cs typeface="Calibri" panose="020F0502020204030204" pitchFamily="34" charset="0"/>
              </a:rPr>
              <a:t>När det kommer till att spela spelet bowling så krävs det såklart, som i alla sporter, en stabil teknik och fysik som kräver en hel del träning.</a:t>
            </a:r>
            <a:br>
              <a:rPr lang="sv-SE" altLang="sv-SE" sz="2000" dirty="0">
                <a:solidFill>
                  <a:schemeClr val="bg1">
                    <a:lumMod val="85000"/>
                  </a:schemeClr>
                </a:solidFill>
                <a:latin typeface="Rokkitt" pitchFamily="2" charset="0"/>
                <a:cs typeface="Calibri" panose="020F0502020204030204" pitchFamily="34" charset="0"/>
              </a:rPr>
            </a:br>
            <a:r>
              <a:rPr lang="sv-SE" altLang="sv-SE" sz="2000" dirty="0">
                <a:solidFill>
                  <a:schemeClr val="bg1">
                    <a:lumMod val="85000"/>
                  </a:schemeClr>
                </a:solidFill>
                <a:latin typeface="Rokkitt" pitchFamily="2" charset="0"/>
                <a:cs typeface="Calibri" panose="020F0502020204030204" pitchFamily="34" charset="0"/>
              </a:rPr>
              <a:t>I den här kursen har vi fokuserat på att ge en inblick i hur man svingar klotet så avspänt som möjligt och hur vi får det i rätt riktning.</a:t>
            </a:r>
            <a:br>
              <a:rPr lang="sv-SE" altLang="sv-SE" sz="2000" dirty="0">
                <a:solidFill>
                  <a:schemeClr val="bg1">
                    <a:lumMod val="85000"/>
                  </a:schemeClr>
                </a:solidFill>
                <a:latin typeface="Rokkitt" pitchFamily="2" charset="0"/>
                <a:cs typeface="Calibri" panose="020F0502020204030204" pitchFamily="34" charset="0"/>
              </a:rPr>
            </a:br>
            <a:br>
              <a:rPr lang="sv-SE" altLang="sv-SE" sz="2000" dirty="0">
                <a:solidFill>
                  <a:schemeClr val="bg1">
                    <a:lumMod val="85000"/>
                  </a:schemeClr>
                </a:solidFill>
                <a:latin typeface="Rokkitt" pitchFamily="2" charset="0"/>
                <a:cs typeface="Calibri" panose="020F0502020204030204" pitchFamily="34" charset="0"/>
              </a:rPr>
            </a:br>
            <a:r>
              <a:rPr lang="sv-SE" altLang="sv-SE" sz="2000" dirty="0">
                <a:solidFill>
                  <a:schemeClr val="bg1">
                    <a:lumMod val="85000"/>
                  </a:schemeClr>
                </a:solidFill>
                <a:latin typeface="Rokkitt" pitchFamily="2" charset="0"/>
                <a:cs typeface="Calibri" panose="020F0502020204030204" pitchFamily="34" charset="0"/>
              </a:rPr>
              <a:t>Har kursen gett dig mersmak?</a:t>
            </a:r>
            <a:br>
              <a:rPr lang="sv-SE" altLang="sv-SE" sz="2000" dirty="0">
                <a:solidFill>
                  <a:schemeClr val="bg1">
                    <a:lumMod val="85000"/>
                  </a:schemeClr>
                </a:solidFill>
                <a:latin typeface="Rokkitt" pitchFamily="2" charset="0"/>
                <a:cs typeface="Calibri" panose="020F0502020204030204" pitchFamily="34" charset="0"/>
              </a:rPr>
            </a:br>
            <a:r>
              <a:rPr lang="sv-SE" altLang="sv-SE" sz="2000" dirty="0">
                <a:solidFill>
                  <a:schemeClr val="bg1">
                    <a:lumMod val="85000"/>
                  </a:schemeClr>
                </a:solidFill>
                <a:latin typeface="Rokkitt" pitchFamily="2" charset="0"/>
                <a:cs typeface="Calibri" panose="020F0502020204030204" pitchFamily="34" charset="0"/>
              </a:rPr>
              <a:t>Här finns mer att lära: </a:t>
            </a:r>
            <a:r>
              <a:rPr lang="sv-SE" altLang="sv-SE" sz="2000" dirty="0">
                <a:solidFill>
                  <a:srgbClr val="FBE201"/>
                </a:solidFill>
                <a:latin typeface="Rokkitt" pitchFamily="2" charset="0"/>
                <a:cs typeface="Calibri" panose="020F0502020204030204" pitchFamily="34" charset="0"/>
                <a:hlinkClick r:id="rId5">
                  <a:extLst>
                    <a:ext uri="{A12FA001-AC4F-418D-AE19-62706E023703}">
                      <ahyp:hlinkClr xmlns:ahyp="http://schemas.microsoft.com/office/drawing/2018/hyperlinkcolor" val="tx"/>
                    </a:ext>
                  </a:extLst>
                </a:hlinkClick>
              </a:rPr>
              <a:t>http://utbildning.swebowl.se</a:t>
            </a:r>
            <a:endParaRPr lang="sv-SE" altLang="sv-SE" sz="2000" dirty="0">
              <a:solidFill>
                <a:srgbClr val="FBE201"/>
              </a:solidFill>
              <a:latin typeface="Rokkitt" pitchFamily="2" charset="0"/>
              <a:cs typeface="Calibri" panose="020F0502020204030204" pitchFamily="34" charset="0"/>
            </a:endParaRPr>
          </a:p>
          <a:p>
            <a:endParaRPr lang="en-US" altLang="sv-SE" sz="2000" dirty="0">
              <a:solidFill>
                <a:schemeClr val="bg1">
                  <a:lumMod val="85000"/>
                </a:schemeClr>
              </a:solidFill>
              <a:latin typeface="Rokkitt" pitchFamily="2" charset="0"/>
              <a:cs typeface="Calibri" panose="020F0502020204030204" pitchFamily="34" charset="0"/>
            </a:endParaRPr>
          </a:p>
        </p:txBody>
      </p:sp>
    </p:spTree>
    <p:custDataLst>
      <p:tags r:id="rId1"/>
    </p:custDataLst>
    <p:extLst>
      <p:ext uri="{BB962C8B-B14F-4D97-AF65-F5344CB8AC3E}">
        <p14:creationId xmlns:p14="http://schemas.microsoft.com/office/powerpoint/2010/main" val="2383488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3" descr="En bild som visar text&#10;&#10;Automatiskt genererad beskrivning">
            <a:extLst>
              <a:ext uri="{FF2B5EF4-FFF2-40B4-BE49-F238E27FC236}">
                <a16:creationId xmlns:a16="http://schemas.microsoft.com/office/drawing/2014/main" id="{414A91AE-BB42-4518-881A-316903F4F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4370" y="203075"/>
            <a:ext cx="6495239" cy="1006591"/>
          </a:xfrm>
          <a:prstGeom prst="rect">
            <a:avLst/>
          </a:prstGeom>
        </p:spPr>
      </p:pic>
      <p:sp>
        <p:nvSpPr>
          <p:cNvPr id="4" name="textruta 3">
            <a:extLst>
              <a:ext uri="{FF2B5EF4-FFF2-40B4-BE49-F238E27FC236}">
                <a16:creationId xmlns:a16="http://schemas.microsoft.com/office/drawing/2014/main" id="{B8E33CFE-501F-4F55-A8F5-4B932BF67437}"/>
              </a:ext>
            </a:extLst>
          </p:cNvPr>
          <p:cNvSpPr txBox="1"/>
          <p:nvPr/>
        </p:nvSpPr>
        <p:spPr>
          <a:xfrm>
            <a:off x="5688000" y="540000"/>
            <a:ext cx="4547356" cy="646331"/>
          </a:xfrm>
          <a:prstGeom prst="rect">
            <a:avLst/>
          </a:prstGeom>
          <a:noFill/>
        </p:spPr>
        <p:txBody>
          <a:bodyPr wrap="square" lIns="91440" tIns="45720" rIns="91440" bIns="45720" rtlCol="0" anchor="t">
            <a:spAutoFit/>
          </a:bodyPr>
          <a:lstStyle/>
          <a:p>
            <a:r>
              <a:rPr lang="en-US" altLang="en-US" sz="3600" dirty="0">
                <a:solidFill>
                  <a:srgbClr val="FBE201"/>
                </a:solidFill>
                <a:latin typeface="Montserrat Medium"/>
                <a:cs typeface="Arial"/>
              </a:rPr>
              <a:t>VÄLKOMMEN</a:t>
            </a:r>
          </a:p>
        </p:txBody>
      </p:sp>
      <p:sp>
        <p:nvSpPr>
          <p:cNvPr id="2" name="textruta 1">
            <a:extLst>
              <a:ext uri="{FF2B5EF4-FFF2-40B4-BE49-F238E27FC236}">
                <a16:creationId xmlns:a16="http://schemas.microsoft.com/office/drawing/2014/main" id="{E2600EE1-5354-BE9B-984C-B1CDA01620CA}"/>
              </a:ext>
            </a:extLst>
          </p:cNvPr>
          <p:cNvSpPr txBox="1"/>
          <p:nvPr/>
        </p:nvSpPr>
        <p:spPr>
          <a:xfrm>
            <a:off x="1878496" y="2012530"/>
            <a:ext cx="10313504" cy="1107996"/>
          </a:xfrm>
          <a:prstGeom prst="rect">
            <a:avLst/>
          </a:prstGeom>
          <a:noFill/>
        </p:spPr>
        <p:txBody>
          <a:bodyPr wrap="square" lIns="91440" tIns="45720" rIns="91440" bIns="45720" rtlCol="0" anchor="t">
            <a:spAutoFit/>
          </a:bodyPr>
          <a:lstStyle/>
          <a:p>
            <a:r>
              <a:rPr lang="en-US" altLang="en-US" sz="6600" dirty="0">
                <a:solidFill>
                  <a:srgbClr val="FBE201"/>
                </a:solidFill>
                <a:latin typeface="Montserrat Medium"/>
                <a:cs typeface="Arial"/>
              </a:rPr>
              <a:t>LEKTION #1</a:t>
            </a:r>
          </a:p>
        </p:txBody>
      </p:sp>
      <p:sp>
        <p:nvSpPr>
          <p:cNvPr id="5" name="textruta 4">
            <a:extLst>
              <a:ext uri="{FF2B5EF4-FFF2-40B4-BE49-F238E27FC236}">
                <a16:creationId xmlns:a16="http://schemas.microsoft.com/office/drawing/2014/main" id="{1329693D-4085-658E-536C-C7C8357F62A7}"/>
              </a:ext>
            </a:extLst>
          </p:cNvPr>
          <p:cNvSpPr txBox="1"/>
          <p:nvPr/>
        </p:nvSpPr>
        <p:spPr>
          <a:xfrm>
            <a:off x="0" y="3120526"/>
            <a:ext cx="12192000" cy="830997"/>
          </a:xfrm>
          <a:prstGeom prst="rect">
            <a:avLst/>
          </a:prstGeom>
          <a:noFill/>
        </p:spPr>
        <p:txBody>
          <a:bodyPr wrap="square">
            <a:spAutoFit/>
          </a:bodyPr>
          <a:lstStyle/>
          <a:p>
            <a:pPr algn="ctr"/>
            <a:r>
              <a:rPr lang="en-US" altLang="en-US" sz="4800" dirty="0">
                <a:solidFill>
                  <a:srgbClr val="4B749B"/>
                </a:solidFill>
                <a:latin typeface="Montserrat Medium"/>
                <a:cs typeface="Arial"/>
              </a:rPr>
              <a:t>UTRUSTNING &amp; TEKNIK</a:t>
            </a:r>
            <a:endParaRPr lang="sv-SE" sz="4800" dirty="0">
              <a:solidFill>
                <a:srgbClr val="4B749B"/>
              </a:solidFill>
            </a:endParaRPr>
          </a:p>
        </p:txBody>
      </p:sp>
    </p:spTree>
    <p:custDataLst>
      <p:tags r:id="rId1"/>
    </p:custDataLst>
    <p:extLst>
      <p:ext uri="{BB962C8B-B14F-4D97-AF65-F5344CB8AC3E}">
        <p14:creationId xmlns:p14="http://schemas.microsoft.com/office/powerpoint/2010/main" val="132181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3" descr="En bild som visar text&#10;&#10;Automatiskt genererad beskrivning">
            <a:extLst>
              <a:ext uri="{FF2B5EF4-FFF2-40B4-BE49-F238E27FC236}">
                <a16:creationId xmlns:a16="http://schemas.microsoft.com/office/drawing/2014/main" id="{414A91AE-BB42-4518-881A-316903F4FB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4370" y="203075"/>
            <a:ext cx="6495239" cy="1006591"/>
          </a:xfrm>
          <a:prstGeom prst="rect">
            <a:avLst/>
          </a:prstGeom>
        </p:spPr>
      </p:pic>
      <p:sp>
        <p:nvSpPr>
          <p:cNvPr id="4" name="textruta 3">
            <a:extLst>
              <a:ext uri="{FF2B5EF4-FFF2-40B4-BE49-F238E27FC236}">
                <a16:creationId xmlns:a16="http://schemas.microsoft.com/office/drawing/2014/main" id="{B8E33CFE-501F-4F55-A8F5-4B932BF67437}"/>
              </a:ext>
            </a:extLst>
          </p:cNvPr>
          <p:cNvSpPr txBox="1"/>
          <p:nvPr/>
        </p:nvSpPr>
        <p:spPr>
          <a:xfrm>
            <a:off x="5688000" y="540000"/>
            <a:ext cx="4547356" cy="646331"/>
          </a:xfrm>
          <a:prstGeom prst="rect">
            <a:avLst/>
          </a:prstGeom>
          <a:noFill/>
        </p:spPr>
        <p:txBody>
          <a:bodyPr wrap="square" lIns="91440" tIns="45720" rIns="91440" bIns="45720" rtlCol="0" anchor="t">
            <a:spAutoFit/>
          </a:bodyPr>
          <a:lstStyle/>
          <a:p>
            <a:r>
              <a:rPr lang="en-US" altLang="en-US" sz="3600" dirty="0">
                <a:solidFill>
                  <a:srgbClr val="FBE201"/>
                </a:solidFill>
                <a:latin typeface="Montserrat Medium"/>
                <a:cs typeface="Arial"/>
              </a:rPr>
              <a:t>SKOR</a:t>
            </a:r>
          </a:p>
        </p:txBody>
      </p:sp>
      <p:sp>
        <p:nvSpPr>
          <p:cNvPr id="7" name="textruta 6">
            <a:extLst>
              <a:ext uri="{FF2B5EF4-FFF2-40B4-BE49-F238E27FC236}">
                <a16:creationId xmlns:a16="http://schemas.microsoft.com/office/drawing/2014/main" id="{4CB507AD-F427-4F8B-BD7F-AB68F63B25E4}"/>
              </a:ext>
            </a:extLst>
          </p:cNvPr>
          <p:cNvSpPr txBox="1"/>
          <p:nvPr/>
        </p:nvSpPr>
        <p:spPr>
          <a:xfrm>
            <a:off x="530679" y="1796572"/>
            <a:ext cx="7282542" cy="3170099"/>
          </a:xfrm>
          <a:prstGeom prst="rect">
            <a:avLst/>
          </a:prstGeom>
          <a:noFill/>
        </p:spPr>
        <p:txBody>
          <a:bodyPr wrap="square">
            <a:spAutoFit/>
          </a:bodyPr>
          <a:lstStyle/>
          <a:p>
            <a:r>
              <a:rPr lang="sv-SE" sz="2000" dirty="0">
                <a:solidFill>
                  <a:schemeClr val="bg1">
                    <a:lumMod val="85000"/>
                  </a:schemeClr>
                </a:solidFill>
                <a:latin typeface="Rokkitt" pitchFamily="2" charset="0"/>
                <a:ea typeface="Times New Roman" panose="02020603050405020304" pitchFamily="18" charset="0"/>
                <a:cs typeface="Calibri" panose="020F0502020204030204" pitchFamily="34" charset="0"/>
              </a:rPr>
              <a:t>Skor finns att låna eller hyra i bowlinghallen</a:t>
            </a:r>
            <a:br>
              <a:rPr lang="sv-SE" sz="2000" dirty="0">
                <a:solidFill>
                  <a:schemeClr val="bg1">
                    <a:lumMod val="85000"/>
                  </a:schemeClr>
                </a:solidFill>
                <a:latin typeface="Rokkitt" pitchFamily="2" charset="0"/>
                <a:ea typeface="Times New Roman" panose="02020603050405020304" pitchFamily="18" charset="0"/>
                <a:cs typeface="Calibri" panose="020F0502020204030204" pitchFamily="34" charset="0"/>
              </a:rPr>
            </a:br>
            <a:b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br>
            <a: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t>Skorna är uppbyggda så att främre delen av skon är tänkt att kunna glida på (glidsulan) och bakre delen är tänkt att fungera som broms (gummiklacken) på den foten bowlaren kommer fram. På skorna du lånar ser båda skorna likadana ut för att det ska passa både höger och vänsterhänta.</a:t>
            </a:r>
            <a:b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br>
            <a:b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br>
            <a:r>
              <a:rPr lang="sv-SE" sz="2000" dirty="0">
                <a:solidFill>
                  <a:srgbClr val="FBE201"/>
                </a:solidFill>
                <a:effectLst/>
                <a:latin typeface="Rokkitt" pitchFamily="2" charset="0"/>
                <a:ea typeface="Times New Roman" panose="02020603050405020304" pitchFamily="18" charset="0"/>
                <a:cs typeface="Calibri" panose="020F0502020204030204" pitchFamily="34" charset="0"/>
              </a:rPr>
              <a:t>I de allra flesta bowlinghallar är det är obligatoriskt att använda bowlingskor nere på </a:t>
            </a:r>
            <a:r>
              <a:rPr lang="sv-SE" sz="2000" dirty="0" err="1">
                <a:solidFill>
                  <a:srgbClr val="FBE201"/>
                </a:solidFill>
                <a:effectLst/>
                <a:latin typeface="Rokkitt" pitchFamily="2" charset="0"/>
                <a:ea typeface="Times New Roman" panose="02020603050405020304" pitchFamily="18" charset="0"/>
                <a:cs typeface="Calibri" panose="020F0502020204030204" pitchFamily="34" charset="0"/>
              </a:rPr>
              <a:t>banområdet</a:t>
            </a:r>
            <a:r>
              <a:rPr lang="sv-SE" sz="2000" dirty="0">
                <a:solidFill>
                  <a:srgbClr val="FBE201"/>
                </a:solidFill>
                <a:effectLst/>
                <a:latin typeface="Rokkitt" pitchFamily="2" charset="0"/>
                <a:ea typeface="Times New Roman" panose="02020603050405020304" pitchFamily="18" charset="0"/>
                <a:cs typeface="Calibri" panose="020F0502020204030204" pitchFamily="34" charset="0"/>
              </a:rPr>
              <a:t>.</a:t>
            </a:r>
            <a:endParaRPr lang="sv-SE" sz="2000" dirty="0">
              <a:solidFill>
                <a:srgbClr val="FBE201"/>
              </a:solidFill>
              <a:latin typeface="Rokkitt" pitchFamily="2" charset="0"/>
              <a:cs typeface="Calibri" panose="020F0502020204030204" pitchFamily="34" charset="0"/>
            </a:endParaRPr>
          </a:p>
        </p:txBody>
      </p:sp>
      <p:pic>
        <p:nvPicPr>
          <p:cNvPr id="8" name="Picture 4">
            <a:extLst>
              <a:ext uri="{FF2B5EF4-FFF2-40B4-BE49-F238E27FC236}">
                <a16:creationId xmlns:a16="http://schemas.microsoft.com/office/drawing/2014/main" id="{1D906B72-B83A-4D1F-A2CB-93B829984A75}"/>
              </a:ext>
            </a:extLst>
          </p:cNvPr>
          <p:cNvPicPr>
            <a:picLocks noChangeAspect="1"/>
          </p:cNvPicPr>
          <p:nvPr/>
        </p:nvPicPr>
        <p:blipFill rotWithShape="1">
          <a:blip r:embed="rId4"/>
          <a:srcRect t="34276" b="26678"/>
          <a:stretch/>
        </p:blipFill>
        <p:spPr>
          <a:xfrm rot="664555">
            <a:off x="8122815" y="2600455"/>
            <a:ext cx="3666067" cy="2033007"/>
          </a:xfrm>
          <a:prstGeom prst="rect">
            <a:avLst/>
          </a:prstGeom>
        </p:spPr>
      </p:pic>
    </p:spTree>
    <p:custDataLst>
      <p:tags r:id="rId1"/>
    </p:custDataLst>
    <p:extLst>
      <p:ext uri="{BB962C8B-B14F-4D97-AF65-F5344CB8AC3E}">
        <p14:creationId xmlns:p14="http://schemas.microsoft.com/office/powerpoint/2010/main" val="3654415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3" descr="En bild som visar text&#10;&#10;Automatiskt genererad beskrivning">
            <a:extLst>
              <a:ext uri="{FF2B5EF4-FFF2-40B4-BE49-F238E27FC236}">
                <a16:creationId xmlns:a16="http://schemas.microsoft.com/office/drawing/2014/main" id="{414A91AE-BB42-4518-881A-316903F4F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4370" y="203075"/>
            <a:ext cx="6495239" cy="1006591"/>
          </a:xfrm>
          <a:prstGeom prst="rect">
            <a:avLst/>
          </a:prstGeom>
        </p:spPr>
      </p:pic>
      <p:sp>
        <p:nvSpPr>
          <p:cNvPr id="4" name="textruta 3">
            <a:extLst>
              <a:ext uri="{FF2B5EF4-FFF2-40B4-BE49-F238E27FC236}">
                <a16:creationId xmlns:a16="http://schemas.microsoft.com/office/drawing/2014/main" id="{B8E33CFE-501F-4F55-A8F5-4B932BF67437}"/>
              </a:ext>
            </a:extLst>
          </p:cNvPr>
          <p:cNvSpPr txBox="1"/>
          <p:nvPr/>
        </p:nvSpPr>
        <p:spPr>
          <a:xfrm>
            <a:off x="5688000" y="540000"/>
            <a:ext cx="4547356" cy="646331"/>
          </a:xfrm>
          <a:prstGeom prst="rect">
            <a:avLst/>
          </a:prstGeom>
          <a:noFill/>
        </p:spPr>
        <p:txBody>
          <a:bodyPr wrap="square" lIns="91440" tIns="45720" rIns="91440" bIns="45720" rtlCol="0" anchor="t">
            <a:spAutoFit/>
          </a:bodyPr>
          <a:lstStyle/>
          <a:p>
            <a:r>
              <a:rPr lang="en-US" altLang="en-US" sz="3600" dirty="0">
                <a:solidFill>
                  <a:srgbClr val="FBE201"/>
                </a:solidFill>
                <a:latin typeface="Montserrat Medium"/>
                <a:cs typeface="Arial"/>
              </a:rPr>
              <a:t>KLOT</a:t>
            </a:r>
          </a:p>
        </p:txBody>
      </p:sp>
      <p:sp>
        <p:nvSpPr>
          <p:cNvPr id="7" name="textruta 6">
            <a:extLst>
              <a:ext uri="{FF2B5EF4-FFF2-40B4-BE49-F238E27FC236}">
                <a16:creationId xmlns:a16="http://schemas.microsoft.com/office/drawing/2014/main" id="{4CB507AD-F427-4F8B-BD7F-AB68F63B25E4}"/>
              </a:ext>
            </a:extLst>
          </p:cNvPr>
          <p:cNvSpPr txBox="1"/>
          <p:nvPr/>
        </p:nvSpPr>
        <p:spPr>
          <a:xfrm>
            <a:off x="530679" y="1796572"/>
            <a:ext cx="6495239" cy="1015663"/>
          </a:xfrm>
          <a:prstGeom prst="rect">
            <a:avLst/>
          </a:prstGeom>
          <a:noFill/>
        </p:spPr>
        <p:txBody>
          <a:bodyPr wrap="square">
            <a:spAutoFit/>
          </a:bodyPr>
          <a:lstStyle/>
          <a:p>
            <a:pPr eaLnBrk="1" hangingPunct="1">
              <a:spcBef>
                <a:spcPts val="625"/>
              </a:spcBef>
            </a:pPr>
            <a:r>
              <a:rPr lang="en-GB" altLang="sv-SE" sz="2000" dirty="0">
                <a:solidFill>
                  <a:schemeClr val="bg1">
                    <a:lumMod val="85000"/>
                  </a:schemeClr>
                </a:solidFill>
                <a:latin typeface="Rokkitt" pitchFamily="2" charset="0"/>
                <a:cs typeface="Calibri" panose="020F0502020204030204" pitchFamily="34" charset="0"/>
              </a:rPr>
              <a:t>De </a:t>
            </a:r>
            <a:r>
              <a:rPr lang="en-GB" altLang="sv-SE" sz="2000" dirty="0" err="1">
                <a:solidFill>
                  <a:schemeClr val="bg1">
                    <a:lumMod val="85000"/>
                  </a:schemeClr>
                </a:solidFill>
                <a:latin typeface="Rokkitt" pitchFamily="2" charset="0"/>
                <a:cs typeface="Calibri" panose="020F0502020204030204" pitchFamily="34" charset="0"/>
              </a:rPr>
              <a:t>allra</a:t>
            </a:r>
            <a:r>
              <a:rPr lang="en-GB" altLang="sv-SE" sz="2000" dirty="0">
                <a:solidFill>
                  <a:schemeClr val="bg1">
                    <a:lumMod val="85000"/>
                  </a:schemeClr>
                </a:solidFill>
                <a:latin typeface="Rokkitt" pitchFamily="2" charset="0"/>
                <a:cs typeface="Calibri" panose="020F0502020204030204" pitchFamily="34" charset="0"/>
              </a:rPr>
              <a:t> </a:t>
            </a:r>
            <a:r>
              <a:rPr lang="en-GB" altLang="sv-SE" sz="2000" dirty="0" err="1">
                <a:solidFill>
                  <a:schemeClr val="bg1">
                    <a:lumMod val="85000"/>
                  </a:schemeClr>
                </a:solidFill>
                <a:latin typeface="Rokkitt" pitchFamily="2" charset="0"/>
                <a:cs typeface="Calibri" panose="020F0502020204030204" pitchFamily="34" charset="0"/>
              </a:rPr>
              <a:t>flesta</a:t>
            </a:r>
            <a:r>
              <a:rPr lang="en-GB" altLang="sv-SE" sz="2000" dirty="0">
                <a:solidFill>
                  <a:schemeClr val="bg1">
                    <a:lumMod val="85000"/>
                  </a:schemeClr>
                </a:solidFill>
                <a:latin typeface="Rokkitt" pitchFamily="2" charset="0"/>
                <a:cs typeface="Calibri" panose="020F0502020204030204" pitchFamily="34" charset="0"/>
              </a:rPr>
              <a:t> </a:t>
            </a:r>
            <a:r>
              <a:rPr lang="en-GB" altLang="sv-SE" sz="2000" dirty="0" err="1">
                <a:solidFill>
                  <a:schemeClr val="bg1">
                    <a:lumMod val="85000"/>
                  </a:schemeClr>
                </a:solidFill>
                <a:latin typeface="Rokkitt" pitchFamily="2" charset="0"/>
                <a:cs typeface="Calibri" panose="020F0502020204030204" pitchFamily="34" charset="0"/>
              </a:rPr>
              <a:t>bowlinghallar</a:t>
            </a:r>
            <a:r>
              <a:rPr lang="en-GB" altLang="sv-SE" sz="2000" dirty="0">
                <a:solidFill>
                  <a:schemeClr val="bg1">
                    <a:lumMod val="85000"/>
                  </a:schemeClr>
                </a:solidFill>
                <a:latin typeface="Rokkitt" pitchFamily="2" charset="0"/>
                <a:cs typeface="Calibri" panose="020F0502020204030204" pitchFamily="34" charset="0"/>
              </a:rPr>
              <a:t> </a:t>
            </a:r>
            <a:r>
              <a:rPr lang="en-GB" altLang="sv-SE" sz="2000" dirty="0" err="1">
                <a:solidFill>
                  <a:schemeClr val="bg1">
                    <a:lumMod val="85000"/>
                  </a:schemeClr>
                </a:solidFill>
                <a:latin typeface="Rokkitt" pitchFamily="2" charset="0"/>
                <a:cs typeface="Calibri" panose="020F0502020204030204" pitchFamily="34" charset="0"/>
              </a:rPr>
              <a:t>har</a:t>
            </a:r>
            <a:r>
              <a:rPr lang="en-GB" altLang="sv-SE" sz="2000" dirty="0">
                <a:solidFill>
                  <a:schemeClr val="bg1">
                    <a:lumMod val="85000"/>
                  </a:schemeClr>
                </a:solidFill>
                <a:latin typeface="Rokkitt" pitchFamily="2" charset="0"/>
                <a:cs typeface="Calibri" panose="020F0502020204030204" pitchFamily="34" charset="0"/>
              </a:rPr>
              <a:t> </a:t>
            </a:r>
            <a:r>
              <a:rPr lang="en-GB" altLang="sv-SE" sz="2000" dirty="0" err="1">
                <a:solidFill>
                  <a:schemeClr val="bg1">
                    <a:lumMod val="85000"/>
                  </a:schemeClr>
                </a:solidFill>
                <a:latin typeface="Rokkitt" pitchFamily="2" charset="0"/>
                <a:cs typeface="Calibri" panose="020F0502020204030204" pitchFamily="34" charset="0"/>
              </a:rPr>
              <a:t>klot</a:t>
            </a:r>
            <a:r>
              <a:rPr lang="en-GB" altLang="sv-SE" sz="2000" dirty="0">
                <a:solidFill>
                  <a:schemeClr val="bg1">
                    <a:lumMod val="85000"/>
                  </a:schemeClr>
                </a:solidFill>
                <a:latin typeface="Rokkitt" pitchFamily="2" charset="0"/>
                <a:cs typeface="Calibri" panose="020F0502020204030204" pitchFamily="34" charset="0"/>
              </a:rPr>
              <a:t> </a:t>
            </a:r>
            <a:r>
              <a:rPr lang="en-GB" altLang="sv-SE" sz="2000" dirty="0" err="1">
                <a:solidFill>
                  <a:schemeClr val="bg1">
                    <a:lumMod val="85000"/>
                  </a:schemeClr>
                </a:solidFill>
                <a:latin typeface="Rokkitt" pitchFamily="2" charset="0"/>
                <a:cs typeface="Calibri" panose="020F0502020204030204" pitchFamily="34" charset="0"/>
              </a:rPr>
              <a:t>från</a:t>
            </a:r>
            <a:r>
              <a:rPr lang="en-GB" altLang="sv-SE" sz="2000" dirty="0">
                <a:solidFill>
                  <a:schemeClr val="bg1">
                    <a:lumMod val="85000"/>
                  </a:schemeClr>
                </a:solidFill>
                <a:latin typeface="Rokkitt" pitchFamily="2" charset="0"/>
                <a:cs typeface="Calibri" panose="020F0502020204030204" pitchFamily="34" charset="0"/>
              </a:rPr>
              <a:t> sex </a:t>
            </a:r>
            <a:r>
              <a:rPr lang="en-GB" altLang="sv-SE" sz="2000" dirty="0" err="1">
                <a:solidFill>
                  <a:schemeClr val="bg1">
                    <a:lumMod val="85000"/>
                  </a:schemeClr>
                </a:solidFill>
                <a:latin typeface="Rokkitt" pitchFamily="2" charset="0"/>
                <a:cs typeface="Calibri" panose="020F0502020204030204" pitchFamily="34" charset="0"/>
              </a:rPr>
              <a:t>upp</a:t>
            </a:r>
            <a:r>
              <a:rPr lang="en-GB" altLang="sv-SE" sz="2000" dirty="0">
                <a:solidFill>
                  <a:schemeClr val="bg1">
                    <a:lumMod val="85000"/>
                  </a:schemeClr>
                </a:solidFill>
                <a:latin typeface="Rokkitt" pitchFamily="2" charset="0"/>
                <a:cs typeface="Calibri" panose="020F0502020204030204" pitchFamily="34" charset="0"/>
              </a:rPr>
              <a:t> till 16 </a:t>
            </a:r>
            <a:r>
              <a:rPr lang="en-GB" altLang="sv-SE" sz="2000" dirty="0" err="1">
                <a:solidFill>
                  <a:schemeClr val="bg1">
                    <a:lumMod val="85000"/>
                  </a:schemeClr>
                </a:solidFill>
                <a:latin typeface="Rokkitt" pitchFamily="2" charset="0"/>
                <a:cs typeface="Calibri" panose="020F0502020204030204" pitchFamily="34" charset="0"/>
              </a:rPr>
              <a:t>pund</a:t>
            </a:r>
            <a:r>
              <a:rPr lang="en-GB" altLang="sv-SE" sz="2000" dirty="0">
                <a:solidFill>
                  <a:schemeClr val="bg1">
                    <a:lumMod val="85000"/>
                  </a:schemeClr>
                </a:solidFill>
                <a:latin typeface="Rokkitt" pitchFamily="2" charset="0"/>
                <a:cs typeface="Calibri" panose="020F0502020204030204" pitchFamily="34" charset="0"/>
              </a:rPr>
              <a:t> </a:t>
            </a:r>
            <a:r>
              <a:rPr lang="en-GB" altLang="sv-SE" sz="2000" dirty="0" err="1">
                <a:solidFill>
                  <a:schemeClr val="bg1">
                    <a:lumMod val="85000"/>
                  </a:schemeClr>
                </a:solidFill>
                <a:latin typeface="Rokkitt" pitchFamily="2" charset="0"/>
                <a:cs typeface="Calibri" panose="020F0502020204030204" pitchFamily="34" charset="0"/>
              </a:rPr>
              <a:t>att</a:t>
            </a:r>
            <a:r>
              <a:rPr lang="en-GB" altLang="sv-SE" sz="2000" dirty="0">
                <a:solidFill>
                  <a:schemeClr val="bg1">
                    <a:lumMod val="85000"/>
                  </a:schemeClr>
                </a:solidFill>
                <a:latin typeface="Rokkitt" pitchFamily="2" charset="0"/>
                <a:cs typeface="Calibri" panose="020F0502020204030204" pitchFamily="34" charset="0"/>
              </a:rPr>
              <a:t> </a:t>
            </a:r>
            <a:r>
              <a:rPr lang="en-GB" altLang="sv-SE" sz="2000" dirty="0" err="1">
                <a:solidFill>
                  <a:schemeClr val="bg1">
                    <a:lumMod val="85000"/>
                  </a:schemeClr>
                </a:solidFill>
                <a:latin typeface="Rokkitt" pitchFamily="2" charset="0"/>
                <a:cs typeface="Calibri" panose="020F0502020204030204" pitchFamily="34" charset="0"/>
              </a:rPr>
              <a:t>låna</a:t>
            </a:r>
            <a:r>
              <a:rPr lang="en-GB" altLang="sv-SE" sz="2000" dirty="0">
                <a:solidFill>
                  <a:schemeClr val="bg1">
                    <a:lumMod val="85000"/>
                  </a:schemeClr>
                </a:solidFill>
                <a:latin typeface="Rokkitt" pitchFamily="2" charset="0"/>
                <a:cs typeface="Calibri" panose="020F0502020204030204" pitchFamily="34" charset="0"/>
              </a:rPr>
              <a:t> </a:t>
            </a:r>
            <a:r>
              <a:rPr lang="en-GB" altLang="sv-SE" sz="2000" dirty="0" err="1">
                <a:solidFill>
                  <a:schemeClr val="bg1">
                    <a:lumMod val="85000"/>
                  </a:schemeClr>
                </a:solidFill>
                <a:latin typeface="Rokkitt" pitchFamily="2" charset="0"/>
                <a:cs typeface="Calibri" panose="020F0502020204030204" pitchFamily="34" charset="0"/>
              </a:rPr>
              <a:t>när</a:t>
            </a:r>
            <a:r>
              <a:rPr lang="en-GB" altLang="sv-SE" sz="2000" dirty="0">
                <a:solidFill>
                  <a:schemeClr val="bg1">
                    <a:lumMod val="85000"/>
                  </a:schemeClr>
                </a:solidFill>
                <a:latin typeface="Rokkitt" pitchFamily="2" charset="0"/>
                <a:cs typeface="Calibri" panose="020F0502020204030204" pitchFamily="34" charset="0"/>
              </a:rPr>
              <a:t> du </a:t>
            </a:r>
            <a:r>
              <a:rPr lang="en-GB" altLang="sv-SE" sz="2000" dirty="0" err="1">
                <a:solidFill>
                  <a:schemeClr val="bg1">
                    <a:lumMod val="85000"/>
                  </a:schemeClr>
                </a:solidFill>
                <a:latin typeface="Rokkitt" pitchFamily="2" charset="0"/>
                <a:cs typeface="Calibri" panose="020F0502020204030204" pitchFamily="34" charset="0"/>
              </a:rPr>
              <a:t>spelar</a:t>
            </a:r>
            <a:r>
              <a:rPr lang="en-GB" altLang="sv-SE" sz="2000" dirty="0">
                <a:solidFill>
                  <a:schemeClr val="bg1">
                    <a:lumMod val="85000"/>
                  </a:schemeClr>
                </a:solidFill>
                <a:latin typeface="Rokkitt" pitchFamily="2" charset="0"/>
                <a:cs typeface="Calibri" panose="020F0502020204030204" pitchFamily="34" charset="0"/>
              </a:rPr>
              <a:t>. </a:t>
            </a:r>
            <a:r>
              <a:rPr lang="en-GB" altLang="sv-SE" sz="2000" dirty="0" err="1">
                <a:solidFill>
                  <a:schemeClr val="bg1">
                    <a:lumMod val="85000"/>
                  </a:schemeClr>
                </a:solidFill>
                <a:latin typeface="Rokkitt" pitchFamily="2" charset="0"/>
                <a:cs typeface="Calibri" panose="020F0502020204030204" pitchFamily="34" charset="0"/>
              </a:rPr>
              <a:t>På</a:t>
            </a:r>
            <a:r>
              <a:rPr lang="en-GB" altLang="sv-SE" sz="2000" dirty="0">
                <a:solidFill>
                  <a:schemeClr val="bg1">
                    <a:lumMod val="85000"/>
                  </a:schemeClr>
                </a:solidFill>
                <a:latin typeface="Rokkitt" pitchFamily="2" charset="0"/>
                <a:cs typeface="Calibri" panose="020F0502020204030204" pitchFamily="34" charset="0"/>
              </a:rPr>
              <a:t> </a:t>
            </a:r>
            <a:r>
              <a:rPr lang="en-GB" altLang="sv-SE" sz="2000" dirty="0" err="1">
                <a:solidFill>
                  <a:schemeClr val="bg1">
                    <a:lumMod val="85000"/>
                  </a:schemeClr>
                </a:solidFill>
                <a:latin typeface="Rokkitt" pitchFamily="2" charset="0"/>
                <a:cs typeface="Calibri" panose="020F0502020204030204" pitchFamily="34" charset="0"/>
              </a:rPr>
              <a:t>många</a:t>
            </a:r>
            <a:r>
              <a:rPr lang="en-GB" altLang="sv-SE" sz="2000" dirty="0">
                <a:solidFill>
                  <a:schemeClr val="bg1">
                    <a:lumMod val="85000"/>
                  </a:schemeClr>
                </a:solidFill>
                <a:latin typeface="Rokkitt" pitchFamily="2" charset="0"/>
                <a:cs typeface="Calibri" panose="020F0502020204030204" pitchFamily="34" charset="0"/>
              </a:rPr>
              <a:t> </a:t>
            </a:r>
            <a:r>
              <a:rPr lang="en-GB" altLang="sv-SE" sz="2000" dirty="0" err="1">
                <a:solidFill>
                  <a:schemeClr val="bg1">
                    <a:lumMod val="85000"/>
                  </a:schemeClr>
                </a:solidFill>
                <a:latin typeface="Rokkitt" pitchFamily="2" charset="0"/>
                <a:cs typeface="Calibri" panose="020F0502020204030204" pitchFamily="34" charset="0"/>
              </a:rPr>
              <a:t>klot</a:t>
            </a:r>
            <a:r>
              <a:rPr lang="en-GB" altLang="sv-SE" sz="2000" dirty="0">
                <a:solidFill>
                  <a:schemeClr val="bg1">
                    <a:lumMod val="85000"/>
                  </a:schemeClr>
                </a:solidFill>
                <a:latin typeface="Rokkitt" pitchFamily="2" charset="0"/>
                <a:cs typeface="Calibri" panose="020F0502020204030204" pitchFamily="34" charset="0"/>
              </a:rPr>
              <a:t> </a:t>
            </a:r>
            <a:r>
              <a:rPr lang="en-GB" altLang="sv-SE" sz="2000" dirty="0" err="1">
                <a:solidFill>
                  <a:schemeClr val="bg1">
                    <a:lumMod val="85000"/>
                  </a:schemeClr>
                </a:solidFill>
                <a:latin typeface="Rokkitt" pitchFamily="2" charset="0"/>
                <a:cs typeface="Calibri" panose="020F0502020204030204" pitchFamily="34" charset="0"/>
              </a:rPr>
              <a:t>finns</a:t>
            </a:r>
            <a:r>
              <a:rPr lang="en-GB" altLang="sv-SE" sz="2000" dirty="0">
                <a:solidFill>
                  <a:schemeClr val="bg1">
                    <a:lumMod val="85000"/>
                  </a:schemeClr>
                </a:solidFill>
                <a:latin typeface="Rokkitt" pitchFamily="2" charset="0"/>
                <a:cs typeface="Calibri" panose="020F0502020204030204" pitchFamily="34" charset="0"/>
              </a:rPr>
              <a:t> </a:t>
            </a:r>
            <a:r>
              <a:rPr lang="en-GB" altLang="sv-SE" sz="2000" dirty="0" err="1">
                <a:solidFill>
                  <a:schemeClr val="bg1">
                    <a:lumMod val="85000"/>
                  </a:schemeClr>
                </a:solidFill>
                <a:latin typeface="Rokkitt" pitchFamily="2" charset="0"/>
                <a:cs typeface="Calibri" panose="020F0502020204030204" pitchFamily="34" charset="0"/>
              </a:rPr>
              <a:t>siffror</a:t>
            </a:r>
            <a:r>
              <a:rPr lang="en-GB" altLang="sv-SE" sz="2000" dirty="0">
                <a:solidFill>
                  <a:schemeClr val="bg1">
                    <a:lumMod val="85000"/>
                  </a:schemeClr>
                </a:solidFill>
                <a:latin typeface="Rokkitt" pitchFamily="2" charset="0"/>
                <a:cs typeface="Calibri" panose="020F0502020204030204" pitchFamily="34" charset="0"/>
              </a:rPr>
              <a:t> </a:t>
            </a:r>
            <a:r>
              <a:rPr lang="en-GB" altLang="sv-SE" sz="2000" dirty="0" err="1">
                <a:solidFill>
                  <a:schemeClr val="bg1">
                    <a:lumMod val="85000"/>
                  </a:schemeClr>
                </a:solidFill>
                <a:latin typeface="Rokkitt" pitchFamily="2" charset="0"/>
                <a:cs typeface="Calibri" panose="020F0502020204030204" pitchFamily="34" charset="0"/>
              </a:rPr>
              <a:t>angivet</a:t>
            </a:r>
            <a:r>
              <a:rPr lang="en-GB" altLang="sv-SE" sz="2000" dirty="0">
                <a:solidFill>
                  <a:schemeClr val="bg1">
                    <a:lumMod val="85000"/>
                  </a:schemeClr>
                </a:solidFill>
                <a:latin typeface="Rokkitt" pitchFamily="2" charset="0"/>
                <a:cs typeface="Calibri" panose="020F0502020204030204" pitchFamily="34" charset="0"/>
              </a:rPr>
              <a:t>, de </a:t>
            </a:r>
            <a:r>
              <a:rPr lang="en-GB" altLang="sv-SE" sz="2000" dirty="0" err="1">
                <a:solidFill>
                  <a:schemeClr val="bg1">
                    <a:lumMod val="85000"/>
                  </a:schemeClr>
                </a:solidFill>
                <a:latin typeface="Rokkitt" pitchFamily="2" charset="0"/>
                <a:cs typeface="Calibri" panose="020F0502020204030204" pitchFamily="34" charset="0"/>
              </a:rPr>
              <a:t>representerar</a:t>
            </a:r>
            <a:r>
              <a:rPr lang="en-GB" altLang="sv-SE" sz="2000" dirty="0">
                <a:solidFill>
                  <a:schemeClr val="bg1">
                    <a:lumMod val="85000"/>
                  </a:schemeClr>
                </a:solidFill>
                <a:latin typeface="Rokkitt" pitchFamily="2" charset="0"/>
                <a:cs typeface="Calibri" panose="020F0502020204030204" pitchFamily="34" charset="0"/>
              </a:rPr>
              <a:t> </a:t>
            </a:r>
            <a:r>
              <a:rPr lang="en-GB" altLang="sv-SE" sz="2000" dirty="0" err="1">
                <a:solidFill>
                  <a:schemeClr val="bg1">
                    <a:lumMod val="85000"/>
                  </a:schemeClr>
                </a:solidFill>
                <a:latin typeface="Rokkitt" pitchFamily="2" charset="0"/>
                <a:cs typeface="Calibri" panose="020F0502020204030204" pitchFamily="34" charset="0"/>
              </a:rPr>
              <a:t>vikten</a:t>
            </a:r>
            <a:r>
              <a:rPr lang="en-GB" altLang="sv-SE" sz="2000" dirty="0">
                <a:solidFill>
                  <a:schemeClr val="bg1">
                    <a:lumMod val="85000"/>
                  </a:schemeClr>
                </a:solidFill>
                <a:latin typeface="Rokkitt" pitchFamily="2" charset="0"/>
                <a:cs typeface="Calibri" panose="020F0502020204030204" pitchFamily="34" charset="0"/>
              </a:rPr>
              <a:t> </a:t>
            </a:r>
            <a:r>
              <a:rPr lang="en-GB" altLang="sv-SE" sz="2000" dirty="0" err="1">
                <a:solidFill>
                  <a:schemeClr val="bg1">
                    <a:lumMod val="85000"/>
                  </a:schemeClr>
                </a:solidFill>
                <a:latin typeface="Rokkitt" pitchFamily="2" charset="0"/>
                <a:cs typeface="Calibri" panose="020F0502020204030204" pitchFamily="34" charset="0"/>
              </a:rPr>
              <a:t>i</a:t>
            </a:r>
            <a:r>
              <a:rPr lang="en-GB" altLang="sv-SE" sz="2000" dirty="0">
                <a:solidFill>
                  <a:schemeClr val="bg1">
                    <a:lumMod val="85000"/>
                  </a:schemeClr>
                </a:solidFill>
                <a:latin typeface="Rokkitt" pitchFamily="2" charset="0"/>
                <a:cs typeface="Calibri" panose="020F0502020204030204" pitchFamily="34" charset="0"/>
              </a:rPr>
              <a:t> </a:t>
            </a:r>
            <a:r>
              <a:rPr lang="en-GB" altLang="sv-SE" sz="2000" dirty="0" err="1">
                <a:solidFill>
                  <a:schemeClr val="bg1">
                    <a:lumMod val="85000"/>
                  </a:schemeClr>
                </a:solidFill>
                <a:latin typeface="Rokkitt" pitchFamily="2" charset="0"/>
                <a:cs typeface="Calibri" panose="020F0502020204030204" pitchFamily="34" charset="0"/>
              </a:rPr>
              <a:t>pund</a:t>
            </a:r>
            <a:r>
              <a:rPr lang="en-GB" altLang="sv-SE" sz="2000" dirty="0">
                <a:solidFill>
                  <a:schemeClr val="bg1">
                    <a:lumMod val="85000"/>
                  </a:schemeClr>
                </a:solidFill>
                <a:latin typeface="Rokkitt" pitchFamily="2" charset="0"/>
                <a:cs typeface="Calibri" panose="020F0502020204030204" pitchFamily="34" charset="0"/>
              </a:rPr>
              <a:t>.</a:t>
            </a:r>
            <a:endParaRPr lang="sv-SE" sz="2000" dirty="0">
              <a:solidFill>
                <a:schemeClr val="bg1">
                  <a:lumMod val="85000"/>
                </a:schemeClr>
              </a:solidFill>
              <a:latin typeface="Rokkitt" pitchFamily="2" charset="0"/>
              <a:cs typeface="Calibri" panose="020F0502020204030204" pitchFamily="34" charset="0"/>
            </a:endParaRPr>
          </a:p>
        </p:txBody>
      </p:sp>
      <p:sp>
        <p:nvSpPr>
          <p:cNvPr id="11" name="textruta 10">
            <a:extLst>
              <a:ext uri="{FF2B5EF4-FFF2-40B4-BE49-F238E27FC236}">
                <a16:creationId xmlns:a16="http://schemas.microsoft.com/office/drawing/2014/main" id="{177CEFA6-4A44-4800-A689-DEDF2FD8821A}"/>
              </a:ext>
            </a:extLst>
          </p:cNvPr>
          <p:cNvSpPr txBox="1"/>
          <p:nvPr/>
        </p:nvSpPr>
        <p:spPr>
          <a:xfrm>
            <a:off x="640315" y="3202575"/>
            <a:ext cx="3722473" cy="2554545"/>
          </a:xfrm>
          <a:prstGeom prst="rect">
            <a:avLst/>
          </a:prstGeom>
          <a:noFill/>
        </p:spPr>
        <p:txBody>
          <a:bodyPr wrap="square">
            <a:spAutoFit/>
          </a:bodyPr>
          <a:lstStyle/>
          <a:p>
            <a:r>
              <a:rPr lang="en-GB" altLang="sv-SE" sz="2000" dirty="0" err="1">
                <a:solidFill>
                  <a:schemeClr val="bg1">
                    <a:lumMod val="85000"/>
                  </a:schemeClr>
                </a:solidFill>
                <a:latin typeface="Rokkitt" pitchFamily="2" charset="0"/>
              </a:rPr>
              <a:t>Klotvikter</a:t>
            </a:r>
            <a:r>
              <a:rPr lang="en-GB" altLang="sv-SE" sz="2000" dirty="0">
                <a:solidFill>
                  <a:schemeClr val="bg1">
                    <a:lumMod val="85000"/>
                  </a:schemeClr>
                </a:solidFill>
                <a:latin typeface="Rokkitt" pitchFamily="2" charset="0"/>
              </a:rPr>
              <a:t>:</a:t>
            </a:r>
            <a:br>
              <a:rPr lang="en-GB" altLang="sv-SE" sz="2000" dirty="0">
                <a:solidFill>
                  <a:schemeClr val="bg1">
                    <a:lumMod val="85000"/>
                  </a:schemeClr>
                </a:solidFill>
                <a:latin typeface="Rokkitt" pitchFamily="2" charset="0"/>
              </a:rPr>
            </a:br>
            <a:br>
              <a:rPr lang="en-GB" altLang="sv-SE" sz="2000" dirty="0">
                <a:solidFill>
                  <a:schemeClr val="bg1">
                    <a:lumMod val="85000"/>
                  </a:schemeClr>
                </a:solidFill>
                <a:latin typeface="Rokkitt" pitchFamily="2" charset="0"/>
              </a:rPr>
            </a:br>
            <a:r>
              <a:rPr lang="en-GB" altLang="sv-SE" sz="2000" dirty="0">
                <a:solidFill>
                  <a:schemeClr val="bg1">
                    <a:lumMod val="85000"/>
                  </a:schemeClr>
                </a:solidFill>
                <a:latin typeface="Rokkitt" pitchFamily="2" charset="0"/>
              </a:rPr>
              <a:t>6 </a:t>
            </a:r>
            <a:r>
              <a:rPr lang="en-GB" altLang="sv-SE" sz="2000" dirty="0" err="1">
                <a:solidFill>
                  <a:schemeClr val="bg1">
                    <a:lumMod val="85000"/>
                  </a:schemeClr>
                </a:solidFill>
                <a:latin typeface="Rokkitt" pitchFamily="2" charset="0"/>
              </a:rPr>
              <a:t>pund</a:t>
            </a:r>
            <a:r>
              <a:rPr lang="en-GB" altLang="sv-SE" sz="2000" dirty="0">
                <a:solidFill>
                  <a:schemeClr val="bg1">
                    <a:lumMod val="85000"/>
                  </a:schemeClr>
                </a:solidFill>
                <a:latin typeface="Rokkitt" pitchFamily="2" charset="0"/>
              </a:rPr>
              <a:t> = 2.7 kg</a:t>
            </a:r>
            <a:endParaRPr lang="sv-SE" sz="2000" dirty="0">
              <a:solidFill>
                <a:schemeClr val="bg1">
                  <a:lumMod val="85000"/>
                </a:schemeClr>
              </a:solidFill>
              <a:latin typeface="Rokkitt" pitchFamily="2" charset="0"/>
            </a:endParaRPr>
          </a:p>
          <a:p>
            <a:r>
              <a:rPr lang="en-GB" altLang="sv-SE" sz="2000" dirty="0">
                <a:solidFill>
                  <a:schemeClr val="bg1">
                    <a:lumMod val="85000"/>
                  </a:schemeClr>
                </a:solidFill>
                <a:latin typeface="Rokkitt" pitchFamily="2" charset="0"/>
              </a:rPr>
              <a:t>8 </a:t>
            </a:r>
            <a:r>
              <a:rPr lang="en-GB" altLang="sv-SE" sz="2000" dirty="0" err="1">
                <a:solidFill>
                  <a:schemeClr val="bg1">
                    <a:lumMod val="85000"/>
                  </a:schemeClr>
                </a:solidFill>
                <a:latin typeface="Rokkitt" pitchFamily="2" charset="0"/>
              </a:rPr>
              <a:t>pund</a:t>
            </a:r>
            <a:r>
              <a:rPr lang="en-GB" altLang="sv-SE" sz="2000" dirty="0">
                <a:solidFill>
                  <a:schemeClr val="bg1">
                    <a:lumMod val="85000"/>
                  </a:schemeClr>
                </a:solidFill>
                <a:latin typeface="Rokkitt" pitchFamily="2" charset="0"/>
              </a:rPr>
              <a:t> = 3.6 kg</a:t>
            </a:r>
          </a:p>
          <a:p>
            <a:r>
              <a:rPr lang="en-GB" altLang="sv-SE" sz="2000" dirty="0">
                <a:solidFill>
                  <a:schemeClr val="bg1">
                    <a:lumMod val="85000"/>
                  </a:schemeClr>
                </a:solidFill>
                <a:latin typeface="Rokkitt" pitchFamily="2" charset="0"/>
              </a:rPr>
              <a:t>10 </a:t>
            </a:r>
            <a:r>
              <a:rPr lang="en-GB" altLang="sv-SE" sz="2000" dirty="0" err="1">
                <a:solidFill>
                  <a:schemeClr val="bg1">
                    <a:lumMod val="85000"/>
                  </a:schemeClr>
                </a:solidFill>
                <a:latin typeface="Rokkitt" pitchFamily="2" charset="0"/>
              </a:rPr>
              <a:t>pund</a:t>
            </a:r>
            <a:r>
              <a:rPr lang="en-GB" altLang="sv-SE" sz="2000" dirty="0">
                <a:solidFill>
                  <a:schemeClr val="bg1">
                    <a:lumMod val="85000"/>
                  </a:schemeClr>
                </a:solidFill>
                <a:latin typeface="Rokkitt" pitchFamily="2" charset="0"/>
              </a:rPr>
              <a:t> = 4.5 kg</a:t>
            </a:r>
          </a:p>
          <a:p>
            <a:r>
              <a:rPr lang="en-GB" altLang="sv-SE" sz="2000" dirty="0">
                <a:solidFill>
                  <a:schemeClr val="bg1">
                    <a:lumMod val="85000"/>
                  </a:schemeClr>
                </a:solidFill>
                <a:latin typeface="Rokkitt" pitchFamily="2" charset="0"/>
              </a:rPr>
              <a:t>12 </a:t>
            </a:r>
            <a:r>
              <a:rPr lang="en-GB" altLang="sv-SE" sz="2000" dirty="0" err="1">
                <a:solidFill>
                  <a:schemeClr val="bg1">
                    <a:lumMod val="85000"/>
                  </a:schemeClr>
                </a:solidFill>
                <a:latin typeface="Rokkitt" pitchFamily="2" charset="0"/>
              </a:rPr>
              <a:t>pund</a:t>
            </a:r>
            <a:r>
              <a:rPr lang="en-GB" altLang="sv-SE" sz="2000" dirty="0">
                <a:solidFill>
                  <a:schemeClr val="bg1">
                    <a:lumMod val="85000"/>
                  </a:schemeClr>
                </a:solidFill>
                <a:latin typeface="Rokkitt" pitchFamily="2" charset="0"/>
              </a:rPr>
              <a:t> = 5.4 kg</a:t>
            </a:r>
          </a:p>
          <a:p>
            <a:r>
              <a:rPr lang="en-GB" altLang="sv-SE" sz="2000" dirty="0">
                <a:solidFill>
                  <a:schemeClr val="bg1">
                    <a:lumMod val="85000"/>
                  </a:schemeClr>
                </a:solidFill>
                <a:latin typeface="Rokkitt" pitchFamily="2" charset="0"/>
              </a:rPr>
              <a:t>14 </a:t>
            </a:r>
            <a:r>
              <a:rPr lang="en-GB" altLang="sv-SE" sz="2000" dirty="0" err="1">
                <a:solidFill>
                  <a:schemeClr val="bg1">
                    <a:lumMod val="85000"/>
                  </a:schemeClr>
                </a:solidFill>
                <a:latin typeface="Rokkitt" pitchFamily="2" charset="0"/>
              </a:rPr>
              <a:t>pund</a:t>
            </a:r>
            <a:r>
              <a:rPr lang="en-GB" altLang="sv-SE" sz="2000" dirty="0">
                <a:solidFill>
                  <a:schemeClr val="bg1">
                    <a:lumMod val="85000"/>
                  </a:schemeClr>
                </a:solidFill>
                <a:latin typeface="Rokkitt" pitchFamily="2" charset="0"/>
              </a:rPr>
              <a:t> = 6.3 kg</a:t>
            </a:r>
          </a:p>
          <a:p>
            <a:r>
              <a:rPr lang="en-GB" altLang="sv-SE" sz="2000" dirty="0">
                <a:solidFill>
                  <a:schemeClr val="bg1">
                    <a:lumMod val="85000"/>
                  </a:schemeClr>
                </a:solidFill>
                <a:latin typeface="Rokkitt" pitchFamily="2" charset="0"/>
              </a:rPr>
              <a:t>16 </a:t>
            </a:r>
            <a:r>
              <a:rPr lang="en-GB" altLang="sv-SE" sz="2000" dirty="0" err="1">
                <a:solidFill>
                  <a:schemeClr val="bg1">
                    <a:lumMod val="85000"/>
                  </a:schemeClr>
                </a:solidFill>
                <a:latin typeface="Rokkitt" pitchFamily="2" charset="0"/>
              </a:rPr>
              <a:t>pund</a:t>
            </a:r>
            <a:r>
              <a:rPr lang="en-GB" altLang="sv-SE" sz="2000" dirty="0">
                <a:solidFill>
                  <a:schemeClr val="bg1">
                    <a:lumMod val="85000"/>
                  </a:schemeClr>
                </a:solidFill>
                <a:latin typeface="Rokkitt" pitchFamily="2" charset="0"/>
              </a:rPr>
              <a:t> = 7.2 kg</a:t>
            </a:r>
          </a:p>
        </p:txBody>
      </p:sp>
      <p:pic>
        <p:nvPicPr>
          <p:cNvPr id="14" name="Bildobjekt 13" descr="En bild som visar inomhus, plast, bowling&#10;&#10;Automatiskt genererad beskrivning">
            <a:extLst>
              <a:ext uri="{FF2B5EF4-FFF2-40B4-BE49-F238E27FC236}">
                <a16:creationId xmlns:a16="http://schemas.microsoft.com/office/drawing/2014/main" id="{7870E68A-15FA-4705-8F77-66F09C20CCED}"/>
              </a:ext>
            </a:extLst>
          </p:cNvPr>
          <p:cNvPicPr>
            <a:picLocks noChangeAspect="1"/>
          </p:cNvPicPr>
          <p:nvPr/>
        </p:nvPicPr>
        <p:blipFill rotWithShape="1">
          <a:blip r:embed="rId5">
            <a:extLst>
              <a:ext uri="{28A0092B-C50C-407E-A947-70E740481C1C}">
                <a14:useLocalDpi xmlns:a14="http://schemas.microsoft.com/office/drawing/2010/main" val="0"/>
              </a:ext>
            </a:extLst>
          </a:blip>
          <a:srcRect t="6827"/>
          <a:stretch/>
        </p:blipFill>
        <p:spPr>
          <a:xfrm>
            <a:off x="7339915" y="2016251"/>
            <a:ext cx="3952280" cy="4067752"/>
          </a:xfrm>
          <a:prstGeom prst="ellipse">
            <a:avLst/>
          </a:prstGeom>
          <a:ln w="63500" cap="rnd">
            <a:solidFill>
              <a:srgbClr val="4A7399"/>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2928549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3" descr="En bild som visar text&#10;&#10;Automatiskt genererad beskrivning">
            <a:extLst>
              <a:ext uri="{FF2B5EF4-FFF2-40B4-BE49-F238E27FC236}">
                <a16:creationId xmlns:a16="http://schemas.microsoft.com/office/drawing/2014/main" id="{414A91AE-BB42-4518-881A-316903F4F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4370" y="203075"/>
            <a:ext cx="6495239" cy="1006591"/>
          </a:xfrm>
          <a:prstGeom prst="rect">
            <a:avLst/>
          </a:prstGeom>
        </p:spPr>
      </p:pic>
      <p:sp>
        <p:nvSpPr>
          <p:cNvPr id="4" name="textruta 3">
            <a:extLst>
              <a:ext uri="{FF2B5EF4-FFF2-40B4-BE49-F238E27FC236}">
                <a16:creationId xmlns:a16="http://schemas.microsoft.com/office/drawing/2014/main" id="{B8E33CFE-501F-4F55-A8F5-4B932BF67437}"/>
              </a:ext>
            </a:extLst>
          </p:cNvPr>
          <p:cNvSpPr txBox="1"/>
          <p:nvPr/>
        </p:nvSpPr>
        <p:spPr>
          <a:xfrm>
            <a:off x="5688000" y="540000"/>
            <a:ext cx="4547356" cy="646331"/>
          </a:xfrm>
          <a:prstGeom prst="rect">
            <a:avLst/>
          </a:prstGeom>
          <a:noFill/>
        </p:spPr>
        <p:txBody>
          <a:bodyPr wrap="square" lIns="91440" tIns="45720" rIns="91440" bIns="45720" rtlCol="0" anchor="t">
            <a:spAutoFit/>
          </a:bodyPr>
          <a:lstStyle/>
          <a:p>
            <a:r>
              <a:rPr lang="en-US" altLang="en-US" sz="3600" dirty="0">
                <a:solidFill>
                  <a:srgbClr val="FBE201"/>
                </a:solidFill>
                <a:latin typeface="Montserrat Medium"/>
                <a:cs typeface="Arial"/>
              </a:rPr>
              <a:t>VÄLJA KLOT</a:t>
            </a:r>
          </a:p>
        </p:txBody>
      </p:sp>
      <p:sp>
        <p:nvSpPr>
          <p:cNvPr id="7" name="textruta 6">
            <a:extLst>
              <a:ext uri="{FF2B5EF4-FFF2-40B4-BE49-F238E27FC236}">
                <a16:creationId xmlns:a16="http://schemas.microsoft.com/office/drawing/2014/main" id="{4CB507AD-F427-4F8B-BD7F-AB68F63B25E4}"/>
              </a:ext>
            </a:extLst>
          </p:cNvPr>
          <p:cNvSpPr txBox="1"/>
          <p:nvPr/>
        </p:nvSpPr>
        <p:spPr>
          <a:xfrm>
            <a:off x="530679" y="1796572"/>
            <a:ext cx="6890657" cy="5170646"/>
          </a:xfrm>
          <a:prstGeom prst="rect">
            <a:avLst/>
          </a:prstGeom>
          <a:noFill/>
        </p:spPr>
        <p:txBody>
          <a:bodyPr wrap="square">
            <a:spAutoFit/>
          </a:bodyPr>
          <a:lstStyle/>
          <a:p>
            <a:pPr eaLnBrk="1" hangingPunct="1">
              <a:spcBef>
                <a:spcPts val="625"/>
              </a:spcBef>
            </a:pPr>
            <a:r>
              <a:rPr lang="en-GB" altLang="sv-SE" sz="2000" b="1" dirty="0">
                <a:solidFill>
                  <a:schemeClr val="bg1">
                    <a:lumMod val="85000"/>
                  </a:schemeClr>
                </a:solidFill>
                <a:latin typeface="Rokkitt" pitchFamily="2" charset="0"/>
                <a:cs typeface="Calibri" panose="020F0502020204030204" pitchFamily="34" charset="0"/>
              </a:rPr>
              <a:t>HUR MAN VÄLJER KLOT</a:t>
            </a:r>
          </a:p>
          <a:p>
            <a:pPr eaLnBrk="1" hangingPunct="1">
              <a:spcBef>
                <a:spcPts val="625"/>
              </a:spcBef>
            </a:pPr>
            <a:r>
              <a:rPr lang="en-GB" altLang="sv-SE" sz="2000" dirty="0" err="1">
                <a:solidFill>
                  <a:schemeClr val="bg1">
                    <a:lumMod val="85000"/>
                  </a:schemeClr>
                </a:solidFill>
                <a:latin typeface="Rokkitt" pitchFamily="2" charset="0"/>
                <a:cs typeface="Calibri" panose="020F0502020204030204" pitchFamily="34" charset="0"/>
              </a:rPr>
              <a:t>Håll</a:t>
            </a:r>
            <a:r>
              <a:rPr lang="en-GB" altLang="sv-SE" sz="2000" dirty="0">
                <a:solidFill>
                  <a:schemeClr val="bg1">
                    <a:lumMod val="85000"/>
                  </a:schemeClr>
                </a:solidFill>
                <a:latin typeface="Rokkitt" pitchFamily="2" charset="0"/>
                <a:cs typeface="Calibri" panose="020F0502020204030204" pitchFamily="34" charset="0"/>
              </a:rPr>
              <a:t> </a:t>
            </a:r>
            <a:r>
              <a:rPr lang="en-GB" altLang="sv-SE" sz="2000" dirty="0" err="1">
                <a:solidFill>
                  <a:schemeClr val="bg1">
                    <a:lumMod val="85000"/>
                  </a:schemeClr>
                </a:solidFill>
                <a:latin typeface="Rokkitt" pitchFamily="2" charset="0"/>
                <a:cs typeface="Calibri" panose="020F0502020204030204" pitchFamily="34" charset="0"/>
              </a:rPr>
              <a:t>klotet</a:t>
            </a:r>
            <a:r>
              <a:rPr lang="en-GB" altLang="sv-SE" sz="2000" dirty="0">
                <a:solidFill>
                  <a:schemeClr val="bg1">
                    <a:lumMod val="85000"/>
                  </a:schemeClr>
                </a:solidFill>
                <a:latin typeface="Rokkitt" pitchFamily="2" charset="0"/>
                <a:cs typeface="Calibri" panose="020F0502020204030204" pitchFamily="34" charset="0"/>
              </a:rPr>
              <a:t> </a:t>
            </a:r>
            <a:r>
              <a:rPr lang="en-GB" altLang="sv-SE" sz="2000" dirty="0" err="1">
                <a:solidFill>
                  <a:schemeClr val="bg1">
                    <a:lumMod val="85000"/>
                  </a:schemeClr>
                </a:solidFill>
                <a:latin typeface="Rokkitt" pitchFamily="2" charset="0"/>
                <a:cs typeface="Calibri" panose="020F0502020204030204" pitchFamily="34" charset="0"/>
              </a:rPr>
              <a:t>i</a:t>
            </a:r>
            <a:r>
              <a:rPr lang="en-GB" altLang="sv-SE" sz="2000" dirty="0">
                <a:solidFill>
                  <a:schemeClr val="bg1">
                    <a:lumMod val="85000"/>
                  </a:schemeClr>
                </a:solidFill>
                <a:latin typeface="Rokkitt" pitchFamily="2" charset="0"/>
                <a:cs typeface="Calibri" panose="020F0502020204030204" pitchFamily="34" charset="0"/>
              </a:rPr>
              <a:t> </a:t>
            </a:r>
            <a:r>
              <a:rPr lang="en-GB" altLang="sv-SE" sz="2000" dirty="0" err="1">
                <a:solidFill>
                  <a:schemeClr val="bg1">
                    <a:lumMod val="85000"/>
                  </a:schemeClr>
                </a:solidFill>
                <a:latin typeface="Rokkitt" pitchFamily="2" charset="0"/>
                <a:cs typeface="Calibri" panose="020F0502020204030204" pitchFamily="34" charset="0"/>
              </a:rPr>
              <a:t>midjehöjd</a:t>
            </a:r>
            <a:r>
              <a:rPr lang="en-GB" altLang="sv-SE" sz="2000" dirty="0">
                <a:solidFill>
                  <a:schemeClr val="bg1">
                    <a:lumMod val="85000"/>
                  </a:schemeClr>
                </a:solidFill>
                <a:latin typeface="Rokkitt" pitchFamily="2" charset="0"/>
                <a:cs typeface="Calibri" panose="020F0502020204030204" pitchFamily="34" charset="0"/>
              </a:rPr>
              <a:t> med </a:t>
            </a:r>
            <a:r>
              <a:rPr lang="en-GB" altLang="sv-SE" sz="2000" dirty="0" err="1">
                <a:solidFill>
                  <a:schemeClr val="bg1">
                    <a:lumMod val="85000"/>
                  </a:schemeClr>
                </a:solidFill>
                <a:latin typeface="Rokkitt" pitchFamily="2" charset="0"/>
                <a:cs typeface="Calibri" panose="020F0502020204030204" pitchFamily="34" charset="0"/>
              </a:rPr>
              <a:t>handflatan</a:t>
            </a:r>
            <a:r>
              <a:rPr lang="en-GB" altLang="sv-SE" sz="2000" dirty="0">
                <a:solidFill>
                  <a:schemeClr val="bg1">
                    <a:lumMod val="85000"/>
                  </a:schemeClr>
                </a:solidFill>
                <a:latin typeface="Rokkitt" pitchFamily="2" charset="0"/>
                <a:cs typeface="Calibri" panose="020F0502020204030204" pitchFamily="34" charset="0"/>
              </a:rPr>
              <a:t> </a:t>
            </a:r>
            <a:r>
              <a:rPr lang="en-GB" altLang="sv-SE" sz="2000" dirty="0" err="1">
                <a:solidFill>
                  <a:schemeClr val="bg1">
                    <a:lumMod val="85000"/>
                  </a:schemeClr>
                </a:solidFill>
                <a:latin typeface="Rokkitt" pitchFamily="2" charset="0"/>
                <a:cs typeface="Calibri" panose="020F0502020204030204" pitchFamily="34" charset="0"/>
              </a:rPr>
              <a:t>uppåt</a:t>
            </a:r>
            <a:r>
              <a:rPr lang="en-GB" altLang="sv-SE" sz="2000" dirty="0">
                <a:solidFill>
                  <a:schemeClr val="bg1">
                    <a:lumMod val="85000"/>
                  </a:schemeClr>
                </a:solidFill>
                <a:latin typeface="Rokkitt" pitchFamily="2" charset="0"/>
                <a:cs typeface="Calibri" panose="020F0502020204030204" pitchFamily="34" charset="0"/>
              </a:rPr>
              <a:t>. </a:t>
            </a:r>
            <a:r>
              <a:rPr lang="en-GB" altLang="sv-SE" sz="2000" dirty="0" err="1">
                <a:solidFill>
                  <a:schemeClr val="bg1">
                    <a:lumMod val="85000"/>
                  </a:schemeClr>
                </a:solidFill>
                <a:latin typeface="Rokkitt" pitchFamily="2" charset="0"/>
                <a:cs typeface="Calibri" panose="020F0502020204030204" pitchFamily="34" charset="0"/>
              </a:rPr>
              <a:t>Placera</a:t>
            </a:r>
            <a:r>
              <a:rPr lang="en-GB" altLang="sv-SE" sz="2000" dirty="0">
                <a:solidFill>
                  <a:schemeClr val="bg1">
                    <a:lumMod val="85000"/>
                  </a:schemeClr>
                </a:solidFill>
                <a:latin typeface="Rokkitt" pitchFamily="2" charset="0"/>
                <a:cs typeface="Calibri" panose="020F0502020204030204" pitchFamily="34" charset="0"/>
              </a:rPr>
              <a:t> </a:t>
            </a:r>
            <a:r>
              <a:rPr lang="en-GB" altLang="sv-SE" sz="2000" dirty="0" err="1">
                <a:solidFill>
                  <a:schemeClr val="bg1">
                    <a:lumMod val="85000"/>
                  </a:schemeClr>
                </a:solidFill>
                <a:latin typeface="Rokkitt" pitchFamily="2" charset="0"/>
                <a:cs typeface="Calibri" panose="020F0502020204030204" pitchFamily="34" charset="0"/>
              </a:rPr>
              <a:t>ett</a:t>
            </a:r>
            <a:r>
              <a:rPr lang="en-GB" altLang="sv-SE" sz="2000" dirty="0">
                <a:solidFill>
                  <a:schemeClr val="bg1">
                    <a:lumMod val="85000"/>
                  </a:schemeClr>
                </a:solidFill>
                <a:latin typeface="Rokkitt" pitchFamily="2" charset="0"/>
                <a:cs typeface="Calibri" panose="020F0502020204030204" pitchFamily="34" charset="0"/>
              </a:rPr>
              <a:t> </a:t>
            </a:r>
            <a:r>
              <a:rPr lang="en-GB" altLang="sv-SE" sz="2000" dirty="0" err="1">
                <a:solidFill>
                  <a:schemeClr val="bg1">
                    <a:lumMod val="85000"/>
                  </a:schemeClr>
                </a:solidFill>
                <a:latin typeface="Rokkitt" pitchFamily="2" charset="0"/>
                <a:cs typeface="Calibri" panose="020F0502020204030204" pitchFamily="34" charset="0"/>
              </a:rPr>
              <a:t>klot</a:t>
            </a:r>
            <a:r>
              <a:rPr lang="en-GB" altLang="sv-SE" sz="2000" dirty="0">
                <a:solidFill>
                  <a:schemeClr val="bg1">
                    <a:lumMod val="85000"/>
                  </a:schemeClr>
                </a:solidFill>
                <a:latin typeface="Rokkitt" pitchFamily="2" charset="0"/>
                <a:cs typeface="Calibri" panose="020F0502020204030204" pitchFamily="34" charset="0"/>
              </a:rPr>
              <a:t> </a:t>
            </a:r>
            <a:r>
              <a:rPr lang="en-GB" altLang="sv-SE" sz="2000" dirty="0" err="1">
                <a:solidFill>
                  <a:schemeClr val="bg1">
                    <a:lumMod val="85000"/>
                  </a:schemeClr>
                </a:solidFill>
                <a:latin typeface="Rokkitt" pitchFamily="2" charset="0"/>
                <a:cs typeface="Calibri" panose="020F0502020204030204" pitchFamily="34" charset="0"/>
              </a:rPr>
              <a:t>i</a:t>
            </a:r>
            <a:r>
              <a:rPr lang="en-GB" altLang="sv-SE" sz="2000" dirty="0">
                <a:solidFill>
                  <a:schemeClr val="bg1">
                    <a:lumMod val="85000"/>
                  </a:schemeClr>
                </a:solidFill>
                <a:latin typeface="Rokkitt" pitchFamily="2" charset="0"/>
                <a:cs typeface="Calibri" panose="020F0502020204030204" pitchFamily="34" charset="0"/>
              </a:rPr>
              <a:t> </a:t>
            </a:r>
            <a:r>
              <a:rPr lang="en-GB" altLang="sv-SE" sz="2000" dirty="0" err="1">
                <a:solidFill>
                  <a:schemeClr val="bg1">
                    <a:lumMod val="85000"/>
                  </a:schemeClr>
                </a:solidFill>
                <a:latin typeface="Rokkitt" pitchFamily="2" charset="0"/>
                <a:cs typeface="Calibri" panose="020F0502020204030204" pitchFamily="34" charset="0"/>
              </a:rPr>
              <a:t>handen</a:t>
            </a:r>
            <a:r>
              <a:rPr lang="en-GB" altLang="sv-SE" sz="2000" dirty="0">
                <a:solidFill>
                  <a:schemeClr val="bg1">
                    <a:lumMod val="85000"/>
                  </a:schemeClr>
                </a:solidFill>
                <a:latin typeface="Rokkitt" pitchFamily="2" charset="0"/>
                <a:cs typeface="Calibri" panose="020F0502020204030204" pitchFamily="34" charset="0"/>
              </a:rPr>
              <a:t>, </a:t>
            </a:r>
            <a:r>
              <a:rPr lang="en-GB" altLang="sv-SE" sz="2000" dirty="0" err="1">
                <a:solidFill>
                  <a:schemeClr val="bg1">
                    <a:lumMod val="85000"/>
                  </a:schemeClr>
                </a:solidFill>
                <a:latin typeface="Rokkitt" pitchFamily="2" charset="0"/>
                <a:cs typeface="Calibri" panose="020F0502020204030204" pitchFamily="34" charset="0"/>
              </a:rPr>
              <a:t>utan</a:t>
            </a:r>
            <a:r>
              <a:rPr lang="en-GB" altLang="sv-SE" sz="2000" dirty="0">
                <a:solidFill>
                  <a:schemeClr val="bg1">
                    <a:lumMod val="85000"/>
                  </a:schemeClr>
                </a:solidFill>
                <a:latin typeface="Rokkitt" pitchFamily="2" charset="0"/>
                <a:cs typeface="Calibri" panose="020F0502020204030204" pitchFamily="34" charset="0"/>
              </a:rPr>
              <a:t> </a:t>
            </a:r>
            <a:r>
              <a:rPr lang="en-GB" altLang="sv-SE" sz="2000" dirty="0" err="1">
                <a:solidFill>
                  <a:schemeClr val="bg1">
                    <a:lumMod val="85000"/>
                  </a:schemeClr>
                </a:solidFill>
                <a:latin typeface="Rokkitt" pitchFamily="2" charset="0"/>
                <a:cs typeface="Calibri" panose="020F0502020204030204" pitchFamily="34" charset="0"/>
              </a:rPr>
              <a:t>att</a:t>
            </a:r>
            <a:r>
              <a:rPr lang="en-GB" altLang="sv-SE" sz="2000" dirty="0">
                <a:solidFill>
                  <a:schemeClr val="bg1">
                    <a:lumMod val="85000"/>
                  </a:schemeClr>
                </a:solidFill>
                <a:latin typeface="Rokkitt" pitchFamily="2" charset="0"/>
                <a:cs typeface="Calibri" panose="020F0502020204030204" pitchFamily="34" charset="0"/>
              </a:rPr>
              <a:t> </a:t>
            </a:r>
            <a:r>
              <a:rPr lang="en-GB" altLang="sv-SE" sz="2000" dirty="0" err="1">
                <a:solidFill>
                  <a:schemeClr val="bg1">
                    <a:lumMod val="85000"/>
                  </a:schemeClr>
                </a:solidFill>
                <a:latin typeface="Rokkitt" pitchFamily="2" charset="0"/>
                <a:cs typeface="Calibri" panose="020F0502020204030204" pitchFamily="34" charset="0"/>
              </a:rPr>
              <a:t>titta</a:t>
            </a:r>
            <a:r>
              <a:rPr lang="en-GB" altLang="sv-SE" sz="2000" dirty="0">
                <a:solidFill>
                  <a:schemeClr val="bg1">
                    <a:lumMod val="85000"/>
                  </a:schemeClr>
                </a:solidFill>
                <a:latin typeface="Rokkitt" pitchFamily="2" charset="0"/>
                <a:cs typeface="Calibri" panose="020F0502020204030204" pitchFamily="34" charset="0"/>
              </a:rPr>
              <a:t> </a:t>
            </a:r>
            <a:r>
              <a:rPr lang="en-GB" altLang="sv-SE" sz="2000" dirty="0" err="1">
                <a:solidFill>
                  <a:schemeClr val="bg1">
                    <a:lumMod val="85000"/>
                  </a:schemeClr>
                </a:solidFill>
                <a:latin typeface="Rokkitt" pitchFamily="2" charset="0"/>
                <a:cs typeface="Calibri" panose="020F0502020204030204" pitchFamily="34" charset="0"/>
              </a:rPr>
              <a:t>på</a:t>
            </a:r>
            <a:r>
              <a:rPr lang="en-GB" altLang="sv-SE" sz="2000" dirty="0">
                <a:solidFill>
                  <a:schemeClr val="bg1">
                    <a:lumMod val="85000"/>
                  </a:schemeClr>
                </a:solidFill>
                <a:latin typeface="Rokkitt" pitchFamily="2" charset="0"/>
                <a:cs typeface="Calibri" panose="020F0502020204030204" pitchFamily="34" charset="0"/>
              </a:rPr>
              <a:t> </a:t>
            </a:r>
            <a:r>
              <a:rPr lang="en-GB" altLang="sv-SE" sz="2000" dirty="0" err="1">
                <a:solidFill>
                  <a:schemeClr val="bg1">
                    <a:lumMod val="85000"/>
                  </a:schemeClr>
                </a:solidFill>
                <a:latin typeface="Rokkitt" pitchFamily="2" charset="0"/>
                <a:cs typeface="Calibri" panose="020F0502020204030204" pitchFamily="34" charset="0"/>
              </a:rPr>
              <a:t>vikten</a:t>
            </a:r>
            <a:r>
              <a:rPr lang="en-GB" altLang="sv-SE" sz="2000" dirty="0">
                <a:solidFill>
                  <a:schemeClr val="bg1">
                    <a:lumMod val="85000"/>
                  </a:schemeClr>
                </a:solidFill>
                <a:latin typeface="Rokkitt" pitchFamily="2" charset="0"/>
                <a:cs typeface="Calibri" panose="020F0502020204030204" pitchFamily="34" charset="0"/>
              </a:rPr>
              <a:t>. Om du </a:t>
            </a:r>
            <a:r>
              <a:rPr lang="en-GB" altLang="sv-SE" sz="2000" dirty="0" err="1">
                <a:solidFill>
                  <a:schemeClr val="bg1">
                    <a:lumMod val="85000"/>
                  </a:schemeClr>
                </a:solidFill>
                <a:latin typeface="Rokkitt" pitchFamily="2" charset="0"/>
                <a:cs typeface="Calibri" panose="020F0502020204030204" pitchFamily="34" charset="0"/>
              </a:rPr>
              <a:t>kan</a:t>
            </a:r>
            <a:r>
              <a:rPr lang="en-GB" altLang="sv-SE" sz="2000" dirty="0">
                <a:solidFill>
                  <a:schemeClr val="bg1">
                    <a:lumMod val="85000"/>
                  </a:schemeClr>
                </a:solidFill>
                <a:latin typeface="Rokkitt" pitchFamily="2" charset="0"/>
                <a:cs typeface="Calibri" panose="020F0502020204030204" pitchFamily="34" charset="0"/>
              </a:rPr>
              <a:t> </a:t>
            </a:r>
            <a:r>
              <a:rPr lang="en-GB" altLang="sv-SE" sz="2000" dirty="0" err="1">
                <a:solidFill>
                  <a:schemeClr val="bg1">
                    <a:lumMod val="85000"/>
                  </a:schemeClr>
                </a:solidFill>
                <a:latin typeface="Rokkitt" pitchFamily="2" charset="0"/>
                <a:cs typeface="Calibri" panose="020F0502020204030204" pitchFamily="34" charset="0"/>
              </a:rPr>
              <a:t>hålla</a:t>
            </a:r>
            <a:r>
              <a:rPr lang="en-GB" altLang="sv-SE" sz="2000" dirty="0">
                <a:solidFill>
                  <a:schemeClr val="bg1">
                    <a:lumMod val="85000"/>
                  </a:schemeClr>
                </a:solidFill>
                <a:latin typeface="Rokkitt" pitchFamily="2" charset="0"/>
                <a:cs typeface="Calibri" panose="020F0502020204030204" pitchFamily="34" charset="0"/>
              </a:rPr>
              <a:t> </a:t>
            </a:r>
            <a:r>
              <a:rPr lang="en-GB" altLang="sv-SE" sz="2000" dirty="0" err="1">
                <a:solidFill>
                  <a:schemeClr val="bg1">
                    <a:lumMod val="85000"/>
                  </a:schemeClr>
                </a:solidFill>
                <a:latin typeface="Rokkitt" pitchFamily="2" charset="0"/>
                <a:cs typeface="Calibri" panose="020F0502020204030204" pitchFamily="34" charset="0"/>
              </a:rPr>
              <a:t>klotet</a:t>
            </a:r>
            <a:r>
              <a:rPr lang="en-GB" altLang="sv-SE" sz="2000" dirty="0">
                <a:solidFill>
                  <a:schemeClr val="bg1">
                    <a:lumMod val="85000"/>
                  </a:schemeClr>
                </a:solidFill>
                <a:latin typeface="Rokkitt" pitchFamily="2" charset="0"/>
                <a:cs typeface="Calibri" panose="020F0502020204030204" pitchFamily="34" charset="0"/>
              </a:rPr>
              <a:t> </a:t>
            </a:r>
            <a:r>
              <a:rPr lang="en-GB" altLang="sv-SE" sz="2000" dirty="0" err="1">
                <a:solidFill>
                  <a:schemeClr val="bg1">
                    <a:lumMod val="85000"/>
                  </a:schemeClr>
                </a:solidFill>
                <a:latin typeface="Rokkitt" pitchFamily="2" charset="0"/>
                <a:cs typeface="Calibri" panose="020F0502020204030204" pitchFamily="34" charset="0"/>
              </a:rPr>
              <a:t>i</a:t>
            </a:r>
            <a:r>
              <a:rPr lang="en-GB" altLang="sv-SE" sz="2000" dirty="0">
                <a:solidFill>
                  <a:schemeClr val="bg1">
                    <a:lumMod val="85000"/>
                  </a:schemeClr>
                </a:solidFill>
                <a:latin typeface="Rokkitt" pitchFamily="2" charset="0"/>
                <a:cs typeface="Calibri" panose="020F0502020204030204" pitchFamily="34" charset="0"/>
              </a:rPr>
              <a:t> ca 5 </a:t>
            </a:r>
            <a:r>
              <a:rPr lang="en-GB" altLang="sv-SE" sz="2000" dirty="0" err="1">
                <a:solidFill>
                  <a:schemeClr val="bg1">
                    <a:lumMod val="85000"/>
                  </a:schemeClr>
                </a:solidFill>
                <a:latin typeface="Rokkitt" pitchFamily="2" charset="0"/>
                <a:cs typeface="Calibri" panose="020F0502020204030204" pitchFamily="34" charset="0"/>
              </a:rPr>
              <a:t>sekunder</a:t>
            </a:r>
            <a:r>
              <a:rPr lang="en-GB" altLang="sv-SE" sz="2000" dirty="0">
                <a:solidFill>
                  <a:schemeClr val="bg1">
                    <a:lumMod val="85000"/>
                  </a:schemeClr>
                </a:solidFill>
                <a:latin typeface="Rokkitt" pitchFamily="2" charset="0"/>
                <a:cs typeface="Calibri" panose="020F0502020204030204" pitchFamily="34" charset="0"/>
              </a:rPr>
              <a:t> (</a:t>
            </a:r>
            <a:r>
              <a:rPr lang="en-GB" altLang="sv-SE" sz="2000" dirty="0" err="1">
                <a:solidFill>
                  <a:schemeClr val="bg1">
                    <a:lumMod val="85000"/>
                  </a:schemeClr>
                </a:solidFill>
                <a:latin typeface="Rokkitt" pitchFamily="2" charset="0"/>
                <a:cs typeface="Calibri" panose="020F0502020204030204" pitchFamily="34" charset="0"/>
              </a:rPr>
              <a:t>klotet</a:t>
            </a:r>
            <a:r>
              <a:rPr lang="en-GB" altLang="sv-SE" sz="2000" dirty="0">
                <a:solidFill>
                  <a:schemeClr val="bg1">
                    <a:lumMod val="85000"/>
                  </a:schemeClr>
                </a:solidFill>
                <a:latin typeface="Rokkitt" pitchFamily="2" charset="0"/>
                <a:cs typeface="Calibri" panose="020F0502020204030204" pitchFamily="34" charset="0"/>
              </a:rPr>
              <a:t> </a:t>
            </a:r>
            <a:r>
              <a:rPr lang="en-GB" altLang="sv-SE" sz="2000" dirty="0" err="1">
                <a:solidFill>
                  <a:schemeClr val="bg1">
                    <a:lumMod val="85000"/>
                  </a:schemeClr>
                </a:solidFill>
                <a:latin typeface="Rokkitt" pitchFamily="2" charset="0"/>
                <a:cs typeface="Calibri" panose="020F0502020204030204" pitchFamily="34" charset="0"/>
              </a:rPr>
              <a:t>kan</a:t>
            </a:r>
            <a:r>
              <a:rPr lang="en-GB" altLang="sv-SE" sz="2000" dirty="0">
                <a:solidFill>
                  <a:schemeClr val="bg1">
                    <a:lumMod val="85000"/>
                  </a:schemeClr>
                </a:solidFill>
                <a:latin typeface="Rokkitt" pitchFamily="2" charset="0"/>
                <a:cs typeface="Calibri" panose="020F0502020204030204" pitchFamily="34" charset="0"/>
              </a:rPr>
              <a:t> </a:t>
            </a:r>
            <a:r>
              <a:rPr lang="en-GB" altLang="sv-SE" sz="2000" dirty="0" err="1">
                <a:solidFill>
                  <a:schemeClr val="bg1">
                    <a:lumMod val="85000"/>
                  </a:schemeClr>
                </a:solidFill>
                <a:latin typeface="Rokkitt" pitchFamily="2" charset="0"/>
                <a:cs typeface="Calibri" panose="020F0502020204030204" pitchFamily="34" charset="0"/>
              </a:rPr>
              <a:t>gå</a:t>
            </a:r>
            <a:r>
              <a:rPr lang="en-GB" altLang="sv-SE" sz="2000" dirty="0">
                <a:solidFill>
                  <a:schemeClr val="bg1">
                    <a:lumMod val="85000"/>
                  </a:schemeClr>
                </a:solidFill>
                <a:latin typeface="Rokkitt" pitchFamily="2" charset="0"/>
                <a:cs typeface="Calibri" panose="020F0502020204030204" pitchFamily="34" charset="0"/>
              </a:rPr>
              <a:t> </a:t>
            </a:r>
            <a:r>
              <a:rPr lang="en-GB" altLang="sv-SE" sz="2000" dirty="0" err="1">
                <a:solidFill>
                  <a:schemeClr val="bg1">
                    <a:lumMod val="85000"/>
                  </a:schemeClr>
                </a:solidFill>
                <a:latin typeface="Rokkitt" pitchFamily="2" charset="0"/>
                <a:cs typeface="Calibri" panose="020F0502020204030204" pitchFamily="34" charset="0"/>
              </a:rPr>
              <a:t>nedåt</a:t>
            </a:r>
            <a:r>
              <a:rPr lang="en-GB" altLang="sv-SE" sz="2000" dirty="0">
                <a:solidFill>
                  <a:schemeClr val="bg1">
                    <a:lumMod val="85000"/>
                  </a:schemeClr>
                </a:solidFill>
                <a:latin typeface="Rokkitt" pitchFamily="2" charset="0"/>
                <a:cs typeface="Calibri" panose="020F0502020204030204" pitchFamily="34" charset="0"/>
              </a:rPr>
              <a:t> lite) </a:t>
            </a:r>
            <a:r>
              <a:rPr lang="en-GB" altLang="sv-SE" sz="2000" dirty="0" err="1">
                <a:solidFill>
                  <a:schemeClr val="bg1">
                    <a:lumMod val="85000"/>
                  </a:schemeClr>
                </a:solidFill>
                <a:latin typeface="Rokkitt" pitchFamily="2" charset="0"/>
                <a:cs typeface="Calibri" panose="020F0502020204030204" pitchFamily="34" charset="0"/>
              </a:rPr>
              <a:t>så</a:t>
            </a:r>
            <a:r>
              <a:rPr lang="en-GB" altLang="sv-SE" sz="2000" dirty="0">
                <a:solidFill>
                  <a:schemeClr val="bg1">
                    <a:lumMod val="85000"/>
                  </a:schemeClr>
                </a:solidFill>
                <a:latin typeface="Rokkitt" pitchFamily="2" charset="0"/>
                <a:cs typeface="Calibri" panose="020F0502020204030204" pitchFamily="34" charset="0"/>
              </a:rPr>
              <a:t> </a:t>
            </a:r>
            <a:r>
              <a:rPr lang="en-GB" altLang="sv-SE" sz="2000" dirty="0" err="1">
                <a:solidFill>
                  <a:schemeClr val="bg1">
                    <a:lumMod val="85000"/>
                  </a:schemeClr>
                </a:solidFill>
                <a:latin typeface="Rokkitt" pitchFamily="2" charset="0"/>
                <a:cs typeface="Calibri" panose="020F0502020204030204" pitchFamily="34" charset="0"/>
              </a:rPr>
              <a:t>är</a:t>
            </a:r>
            <a:r>
              <a:rPr lang="en-GB" altLang="sv-SE" sz="2000" dirty="0">
                <a:solidFill>
                  <a:schemeClr val="bg1">
                    <a:lumMod val="85000"/>
                  </a:schemeClr>
                </a:solidFill>
                <a:latin typeface="Rokkitt" pitchFamily="2" charset="0"/>
                <a:cs typeface="Calibri" panose="020F0502020204030204" pitchFamily="34" charset="0"/>
              </a:rPr>
              <a:t> det </a:t>
            </a:r>
            <a:r>
              <a:rPr lang="en-GB" altLang="sv-SE" sz="2000" dirty="0" err="1">
                <a:solidFill>
                  <a:schemeClr val="bg1">
                    <a:lumMod val="85000"/>
                  </a:schemeClr>
                </a:solidFill>
                <a:latin typeface="Rokkitt" pitchFamily="2" charset="0"/>
                <a:cs typeface="Calibri" panose="020F0502020204030204" pitchFamily="34" charset="0"/>
              </a:rPr>
              <a:t>rätt</a:t>
            </a:r>
            <a:r>
              <a:rPr lang="en-GB" altLang="sv-SE" sz="2000" dirty="0">
                <a:solidFill>
                  <a:schemeClr val="bg1">
                    <a:lumMod val="85000"/>
                  </a:schemeClr>
                </a:solidFill>
                <a:latin typeface="Rokkitt" pitchFamily="2" charset="0"/>
                <a:cs typeface="Calibri" panose="020F0502020204030204" pitchFamily="34" charset="0"/>
              </a:rPr>
              <a:t> </a:t>
            </a:r>
            <a:r>
              <a:rPr lang="en-GB" altLang="sv-SE" sz="2000" dirty="0" err="1">
                <a:solidFill>
                  <a:schemeClr val="bg1">
                    <a:lumMod val="85000"/>
                  </a:schemeClr>
                </a:solidFill>
                <a:latin typeface="Rokkitt" pitchFamily="2" charset="0"/>
                <a:cs typeface="Calibri" panose="020F0502020204030204" pitchFamily="34" charset="0"/>
              </a:rPr>
              <a:t>vikt</a:t>
            </a:r>
            <a:r>
              <a:rPr lang="en-GB" altLang="sv-SE" sz="2000" dirty="0">
                <a:solidFill>
                  <a:schemeClr val="bg1">
                    <a:lumMod val="85000"/>
                  </a:schemeClr>
                </a:solidFill>
                <a:latin typeface="Rokkitt" pitchFamily="2" charset="0"/>
                <a:cs typeface="Calibri" panose="020F0502020204030204" pitchFamily="34" charset="0"/>
              </a:rPr>
              <a:t> för dig. </a:t>
            </a:r>
            <a:r>
              <a:rPr lang="sv-SE" altLang="sv-SE" sz="2000" dirty="0" err="1">
                <a:solidFill>
                  <a:schemeClr val="bg1">
                    <a:lumMod val="85000"/>
                  </a:schemeClr>
                </a:solidFill>
                <a:latin typeface="Rokkitt" pitchFamily="2" charset="0"/>
                <a:cs typeface="Calibri" panose="020F0502020204030204" pitchFamily="34" charset="0"/>
              </a:rPr>
              <a:t>Tumhålet</a:t>
            </a:r>
            <a:r>
              <a:rPr lang="sv-SE" altLang="sv-SE" sz="2000" dirty="0">
                <a:solidFill>
                  <a:schemeClr val="bg1">
                    <a:lumMod val="85000"/>
                  </a:schemeClr>
                </a:solidFill>
                <a:latin typeface="Rokkitt" pitchFamily="2" charset="0"/>
                <a:cs typeface="Calibri" panose="020F0502020204030204" pitchFamily="34" charset="0"/>
              </a:rPr>
              <a:t> bör vara så stort att tummen kan rotera lite men utan att spelaren måste klämma hårt för att inte tappa klotet.</a:t>
            </a:r>
          </a:p>
          <a:p>
            <a:pPr eaLnBrk="1" hangingPunct="1">
              <a:spcBef>
                <a:spcPts val="625"/>
              </a:spcBef>
            </a:pPr>
            <a:r>
              <a:rPr lang="sv-SE" altLang="sv-SE" sz="2000" dirty="0">
                <a:solidFill>
                  <a:schemeClr val="bg1">
                    <a:lumMod val="85000"/>
                  </a:schemeClr>
                </a:solidFill>
                <a:latin typeface="Rokkitt" pitchFamily="2" charset="0"/>
                <a:cs typeface="Calibri" panose="020F0502020204030204" pitchFamily="34" charset="0"/>
              </a:rPr>
              <a:t>För en 2-handspelare kan klotet vara något tyngre då spelaren använder båda händerna i svingen. Fingerhålens storlek är viktigare då </a:t>
            </a:r>
            <a:r>
              <a:rPr lang="sv-SE" altLang="sv-SE" sz="2000" dirty="0" err="1">
                <a:solidFill>
                  <a:schemeClr val="bg1">
                    <a:lumMod val="85000"/>
                  </a:schemeClr>
                </a:solidFill>
                <a:latin typeface="Rokkitt" pitchFamily="2" charset="0"/>
                <a:cs typeface="Calibri" panose="020F0502020204030204" pitchFamily="34" charset="0"/>
              </a:rPr>
              <a:t>tumhålet</a:t>
            </a:r>
            <a:r>
              <a:rPr lang="sv-SE" altLang="sv-SE" sz="2000" dirty="0">
                <a:solidFill>
                  <a:schemeClr val="bg1">
                    <a:lumMod val="85000"/>
                  </a:schemeClr>
                </a:solidFill>
                <a:latin typeface="Rokkitt" pitchFamily="2" charset="0"/>
                <a:cs typeface="Calibri" panose="020F0502020204030204" pitchFamily="34" charset="0"/>
              </a:rPr>
              <a:t> i regel inte används.</a:t>
            </a:r>
            <a:br>
              <a:rPr lang="sv-SE" altLang="sv-SE" sz="2000" dirty="0">
                <a:solidFill>
                  <a:schemeClr val="bg1">
                    <a:lumMod val="85000"/>
                  </a:schemeClr>
                </a:solidFill>
                <a:latin typeface="Rokkitt" pitchFamily="2" charset="0"/>
                <a:cs typeface="Calibri" panose="020F0502020204030204" pitchFamily="34" charset="0"/>
              </a:rPr>
            </a:br>
            <a:br>
              <a:rPr lang="sv-SE" altLang="sv-SE" sz="2000" dirty="0">
                <a:solidFill>
                  <a:schemeClr val="bg1">
                    <a:lumMod val="85000"/>
                  </a:schemeClr>
                </a:solidFill>
                <a:latin typeface="Rokkitt" pitchFamily="2" charset="0"/>
                <a:cs typeface="Calibri" panose="020F0502020204030204" pitchFamily="34" charset="0"/>
              </a:rPr>
            </a:br>
            <a:r>
              <a:rPr lang="sv-SE" altLang="sv-SE" sz="2000" dirty="0">
                <a:solidFill>
                  <a:schemeClr val="bg1">
                    <a:lumMod val="85000"/>
                  </a:schemeClr>
                </a:solidFill>
                <a:latin typeface="Rokkitt" pitchFamily="2" charset="0"/>
                <a:cs typeface="Calibri" panose="020F0502020204030204" pitchFamily="34" charset="0"/>
              </a:rPr>
              <a:t>Greppet tas med långfinger, ringfinger och tumme för de som swingar med en hand.</a:t>
            </a:r>
            <a:br>
              <a:rPr lang="sv-SE" altLang="sv-SE" sz="2000" dirty="0">
                <a:solidFill>
                  <a:schemeClr val="bg1">
                    <a:lumMod val="85000"/>
                  </a:schemeClr>
                </a:solidFill>
                <a:latin typeface="Rokkitt" pitchFamily="2" charset="0"/>
                <a:cs typeface="Calibri" panose="020F0502020204030204" pitchFamily="34" charset="0"/>
              </a:rPr>
            </a:br>
            <a:br>
              <a:rPr lang="sv-SE" altLang="sv-SE" sz="2000" dirty="0">
                <a:solidFill>
                  <a:schemeClr val="bg1">
                    <a:lumMod val="85000"/>
                  </a:schemeClr>
                </a:solidFill>
                <a:latin typeface="Rokkitt" pitchFamily="2" charset="0"/>
                <a:cs typeface="Calibri" panose="020F0502020204030204" pitchFamily="34" charset="0"/>
              </a:rPr>
            </a:br>
            <a:r>
              <a:rPr lang="sv-SE" altLang="sv-SE" sz="2000" dirty="0">
                <a:solidFill>
                  <a:srgbClr val="FBE201"/>
                </a:solidFill>
                <a:latin typeface="Rokkitt" pitchFamily="2" charset="0"/>
                <a:cs typeface="Calibri" panose="020F0502020204030204" pitchFamily="34" charset="0"/>
              </a:rPr>
              <a:t>Det är inte spelarens ålder som avgör utan dess fysiska förutsättningar.</a:t>
            </a:r>
          </a:p>
          <a:p>
            <a:endParaRPr lang="sv-SE" sz="2000" dirty="0">
              <a:solidFill>
                <a:schemeClr val="bg1">
                  <a:lumMod val="85000"/>
                </a:schemeClr>
              </a:solidFill>
              <a:latin typeface="Rokkitt" pitchFamily="2" charset="0"/>
              <a:cs typeface="Calibri" panose="020F0502020204030204" pitchFamily="34" charset="0"/>
            </a:endParaRPr>
          </a:p>
        </p:txBody>
      </p:sp>
      <p:pic>
        <p:nvPicPr>
          <p:cNvPr id="10" name="Picture 8" descr="Schematic&#10;&#10;Description automatically generated">
            <a:extLst>
              <a:ext uri="{FF2B5EF4-FFF2-40B4-BE49-F238E27FC236}">
                <a16:creationId xmlns:a16="http://schemas.microsoft.com/office/drawing/2014/main" id="{D077B474-5EE4-42DB-AE74-CD0A40461921}"/>
              </a:ext>
            </a:extLst>
          </p:cNvPr>
          <p:cNvPicPr>
            <a:picLocks noChangeAspect="1"/>
          </p:cNvPicPr>
          <p:nvPr/>
        </p:nvPicPr>
        <p:blipFill>
          <a:blip r:embed="rId5"/>
          <a:stretch>
            <a:fillRect/>
          </a:stretch>
        </p:blipFill>
        <p:spPr>
          <a:xfrm>
            <a:off x="9898636" y="4072067"/>
            <a:ext cx="1289350" cy="1779797"/>
          </a:xfrm>
          <a:prstGeom prst="rect">
            <a:avLst/>
          </a:prstGeom>
        </p:spPr>
      </p:pic>
      <p:pic>
        <p:nvPicPr>
          <p:cNvPr id="12" name="Picture 9" descr="Icon&#10;&#10;Description automatically generated">
            <a:extLst>
              <a:ext uri="{FF2B5EF4-FFF2-40B4-BE49-F238E27FC236}">
                <a16:creationId xmlns:a16="http://schemas.microsoft.com/office/drawing/2014/main" id="{D7E557E3-48F3-4D0E-9C16-8478D996BA93}"/>
              </a:ext>
            </a:extLst>
          </p:cNvPr>
          <p:cNvPicPr>
            <a:picLocks noChangeAspect="1"/>
          </p:cNvPicPr>
          <p:nvPr/>
        </p:nvPicPr>
        <p:blipFill>
          <a:blip r:embed="rId6"/>
          <a:stretch>
            <a:fillRect/>
          </a:stretch>
        </p:blipFill>
        <p:spPr>
          <a:xfrm>
            <a:off x="8102795" y="1816581"/>
            <a:ext cx="1418275" cy="1588169"/>
          </a:xfrm>
          <a:prstGeom prst="rect">
            <a:avLst/>
          </a:prstGeom>
        </p:spPr>
      </p:pic>
      <p:pic>
        <p:nvPicPr>
          <p:cNvPr id="13" name="Picture 2">
            <a:extLst>
              <a:ext uri="{FF2B5EF4-FFF2-40B4-BE49-F238E27FC236}">
                <a16:creationId xmlns:a16="http://schemas.microsoft.com/office/drawing/2014/main" id="{E77602F2-146C-4586-9802-8F8B2131CA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9973136" y="1775331"/>
            <a:ext cx="1418275" cy="173107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12132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22742"/>
        </a:solidFill>
        <a:effectLst/>
      </p:bgPr>
    </p:bg>
    <p:spTree>
      <p:nvGrpSpPr>
        <p:cNvPr id="1" name=""/>
        <p:cNvGrpSpPr/>
        <p:nvPr/>
      </p:nvGrpSpPr>
      <p:grpSpPr>
        <a:xfrm>
          <a:off x="0" y="0"/>
          <a:ext cx="0" cy="0"/>
          <a:chOff x="0" y="0"/>
          <a:chExt cx="0" cy="0"/>
        </a:xfrm>
      </p:grpSpPr>
      <p:pic>
        <p:nvPicPr>
          <p:cNvPr id="6" name="Bildobjekt 3" descr="En bild som visar text&#10;&#10;Automatiskt genererad beskrivning">
            <a:extLst>
              <a:ext uri="{FF2B5EF4-FFF2-40B4-BE49-F238E27FC236}">
                <a16:creationId xmlns:a16="http://schemas.microsoft.com/office/drawing/2014/main" id="{414A91AE-BB42-4518-881A-316903F4F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4370" y="203075"/>
            <a:ext cx="6495239" cy="1006591"/>
          </a:xfrm>
          <a:prstGeom prst="rect">
            <a:avLst/>
          </a:prstGeom>
        </p:spPr>
      </p:pic>
      <p:sp>
        <p:nvSpPr>
          <p:cNvPr id="4" name="textruta 3">
            <a:extLst>
              <a:ext uri="{FF2B5EF4-FFF2-40B4-BE49-F238E27FC236}">
                <a16:creationId xmlns:a16="http://schemas.microsoft.com/office/drawing/2014/main" id="{B8E33CFE-501F-4F55-A8F5-4B932BF67437}"/>
              </a:ext>
            </a:extLst>
          </p:cNvPr>
          <p:cNvSpPr txBox="1"/>
          <p:nvPr/>
        </p:nvSpPr>
        <p:spPr>
          <a:xfrm>
            <a:off x="5688000" y="540000"/>
            <a:ext cx="4547356" cy="646331"/>
          </a:xfrm>
          <a:prstGeom prst="rect">
            <a:avLst/>
          </a:prstGeom>
          <a:noFill/>
        </p:spPr>
        <p:txBody>
          <a:bodyPr wrap="square" lIns="91440" tIns="45720" rIns="91440" bIns="45720" rtlCol="0" anchor="t">
            <a:spAutoFit/>
          </a:bodyPr>
          <a:lstStyle/>
          <a:p>
            <a:r>
              <a:rPr lang="en-US" altLang="en-US" sz="3600" dirty="0">
                <a:solidFill>
                  <a:srgbClr val="FBE201"/>
                </a:solidFill>
                <a:latin typeface="Montserrat Medium"/>
                <a:cs typeface="Arial"/>
              </a:rPr>
              <a:t>KÄGLORNA</a:t>
            </a:r>
          </a:p>
        </p:txBody>
      </p:sp>
      <p:sp>
        <p:nvSpPr>
          <p:cNvPr id="7" name="textruta 6">
            <a:extLst>
              <a:ext uri="{FF2B5EF4-FFF2-40B4-BE49-F238E27FC236}">
                <a16:creationId xmlns:a16="http://schemas.microsoft.com/office/drawing/2014/main" id="{4CB507AD-F427-4F8B-BD7F-AB68F63B25E4}"/>
              </a:ext>
            </a:extLst>
          </p:cNvPr>
          <p:cNvSpPr txBox="1"/>
          <p:nvPr/>
        </p:nvSpPr>
        <p:spPr>
          <a:xfrm>
            <a:off x="530680" y="1796572"/>
            <a:ext cx="6216109" cy="2554545"/>
          </a:xfrm>
          <a:prstGeom prst="rect">
            <a:avLst/>
          </a:prstGeom>
          <a:noFill/>
        </p:spPr>
        <p:txBody>
          <a:bodyPr wrap="square">
            <a:spAutoFit/>
          </a:bodyPr>
          <a:lstStyle/>
          <a:p>
            <a: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t>Befinner sig i slutet på banan (60 fot från övertrampslinjen) och innehåller tio käglor som alla är numrerade och placerade i en triangel där kägla 1 är den som står närmast. Avståndet mellan käglorna är 1 fot.</a:t>
            </a:r>
            <a:b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br>
            <a:b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br>
            <a:br>
              <a:rPr lang="sv-SE" sz="2000" dirty="0">
                <a:solidFill>
                  <a:schemeClr val="bg1">
                    <a:lumMod val="85000"/>
                  </a:schemeClr>
                </a:solidFill>
                <a:effectLst/>
                <a:latin typeface="Rokkitt" pitchFamily="2" charset="0"/>
                <a:ea typeface="Times New Roman" panose="02020603050405020304" pitchFamily="18" charset="0"/>
                <a:cs typeface="Calibri" panose="020F0502020204030204" pitchFamily="34" charset="0"/>
              </a:rPr>
            </a:br>
            <a:br>
              <a:rPr lang="sv-SE" sz="2000" dirty="0">
                <a:solidFill>
                  <a:schemeClr val="bg1">
                    <a:lumMod val="85000"/>
                  </a:schemeClr>
                </a:solidFill>
                <a:latin typeface="Rokkitt" pitchFamily="2" charset="0"/>
                <a:cs typeface="Calibri" panose="020F0502020204030204" pitchFamily="34" charset="0"/>
              </a:rPr>
            </a:br>
            <a:endParaRPr lang="sv-SE" sz="2000" dirty="0">
              <a:solidFill>
                <a:schemeClr val="bg1">
                  <a:lumMod val="85000"/>
                </a:schemeClr>
              </a:solidFill>
              <a:latin typeface="Rokkitt" pitchFamily="2" charset="0"/>
              <a:cs typeface="Calibri" panose="020F0502020204030204" pitchFamily="34" charset="0"/>
            </a:endParaRPr>
          </a:p>
        </p:txBody>
      </p:sp>
      <p:pic>
        <p:nvPicPr>
          <p:cNvPr id="11" name="Bildobjekt 10" descr="En bild som visar text, elektronik&#10;&#10;Automatiskt genererad beskrivning">
            <a:extLst>
              <a:ext uri="{FF2B5EF4-FFF2-40B4-BE49-F238E27FC236}">
                <a16:creationId xmlns:a16="http://schemas.microsoft.com/office/drawing/2014/main" id="{2B147C69-0DE8-416E-A263-8590C7A5F7B2}"/>
              </a:ext>
            </a:extLst>
          </p:cNvPr>
          <p:cNvPicPr>
            <a:picLocks noChangeAspect="1"/>
          </p:cNvPicPr>
          <p:nvPr/>
        </p:nvPicPr>
        <p:blipFill rotWithShape="1">
          <a:blip r:embed="rId5">
            <a:extLst>
              <a:ext uri="{28A0092B-C50C-407E-A947-70E740481C1C}">
                <a14:useLocalDpi xmlns:a14="http://schemas.microsoft.com/office/drawing/2010/main" val="0"/>
              </a:ext>
            </a:extLst>
          </a:blip>
          <a:srcRect t="13239"/>
          <a:stretch/>
        </p:blipFill>
        <p:spPr>
          <a:xfrm>
            <a:off x="7747686" y="1956135"/>
            <a:ext cx="3913635" cy="4089593"/>
          </a:xfrm>
          <a:prstGeom prst="rect">
            <a:avLst/>
          </a:prstGeom>
        </p:spPr>
      </p:pic>
      <p:pic>
        <p:nvPicPr>
          <p:cNvPr id="12" name="Bildobjekt 11">
            <a:extLst>
              <a:ext uri="{FF2B5EF4-FFF2-40B4-BE49-F238E27FC236}">
                <a16:creationId xmlns:a16="http://schemas.microsoft.com/office/drawing/2014/main" id="{A3CFA55D-6C05-488F-B477-F346876B09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8082" y="3429000"/>
            <a:ext cx="4212770" cy="2896357"/>
          </a:xfrm>
          <a:prstGeom prst="rect">
            <a:avLst/>
          </a:prstGeom>
        </p:spPr>
      </p:pic>
      <p:sp>
        <p:nvSpPr>
          <p:cNvPr id="17" name="textruta 16">
            <a:extLst>
              <a:ext uri="{FF2B5EF4-FFF2-40B4-BE49-F238E27FC236}">
                <a16:creationId xmlns:a16="http://schemas.microsoft.com/office/drawing/2014/main" id="{585826E5-22D4-4B1E-BD0C-F08F9A38B1C9}"/>
              </a:ext>
            </a:extLst>
          </p:cNvPr>
          <p:cNvSpPr txBox="1"/>
          <p:nvPr/>
        </p:nvSpPr>
        <p:spPr>
          <a:xfrm>
            <a:off x="7747685" y="5920694"/>
            <a:ext cx="3913635" cy="584775"/>
          </a:xfrm>
          <a:prstGeom prst="rect">
            <a:avLst/>
          </a:prstGeom>
          <a:noFill/>
        </p:spPr>
        <p:txBody>
          <a:bodyPr wrap="square">
            <a:spAutoFit/>
          </a:bodyPr>
          <a:lstStyle/>
          <a:p>
            <a:r>
              <a:rPr lang="sv-SE" sz="1600" i="1" dirty="0">
                <a:solidFill>
                  <a:srgbClr val="FBE201"/>
                </a:solidFill>
                <a:latin typeface="Rokkitt" pitchFamily="2" charset="0"/>
                <a:cs typeface="Calibri" panose="020F0502020204030204" pitchFamily="34" charset="0"/>
              </a:rPr>
              <a:t>Siffrorna i bilden berättar på vilken ribba centrum av respektive kägla står.</a:t>
            </a:r>
            <a:endParaRPr lang="sv-SE" sz="1600" i="1" dirty="0">
              <a:solidFill>
                <a:srgbClr val="FBE201"/>
              </a:solidFill>
            </a:endParaRPr>
          </a:p>
        </p:txBody>
      </p:sp>
      <p:cxnSp>
        <p:nvCxnSpPr>
          <p:cNvPr id="3" name="Rak pilkoppling 2">
            <a:extLst>
              <a:ext uri="{FF2B5EF4-FFF2-40B4-BE49-F238E27FC236}">
                <a16:creationId xmlns:a16="http://schemas.microsoft.com/office/drawing/2014/main" id="{E43F5B15-C726-4B40-B936-200AD00095ED}"/>
              </a:ext>
            </a:extLst>
          </p:cNvPr>
          <p:cNvCxnSpPr>
            <a:cxnSpLocks/>
          </p:cNvCxnSpPr>
          <p:nvPr/>
        </p:nvCxnSpPr>
        <p:spPr>
          <a:xfrm flipH="1" flipV="1">
            <a:off x="8829675" y="5486400"/>
            <a:ext cx="142875" cy="434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39018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3" descr="En bild som visar text&#10;&#10;Automatiskt genererad beskrivning">
            <a:extLst>
              <a:ext uri="{FF2B5EF4-FFF2-40B4-BE49-F238E27FC236}">
                <a16:creationId xmlns:a16="http://schemas.microsoft.com/office/drawing/2014/main" id="{414A91AE-BB42-4518-881A-316903F4F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4370" y="203075"/>
            <a:ext cx="6495239" cy="1006591"/>
          </a:xfrm>
          <a:prstGeom prst="rect">
            <a:avLst/>
          </a:prstGeom>
        </p:spPr>
      </p:pic>
      <p:sp>
        <p:nvSpPr>
          <p:cNvPr id="4" name="textruta 3">
            <a:extLst>
              <a:ext uri="{FF2B5EF4-FFF2-40B4-BE49-F238E27FC236}">
                <a16:creationId xmlns:a16="http://schemas.microsoft.com/office/drawing/2014/main" id="{B8E33CFE-501F-4F55-A8F5-4B932BF67437}"/>
              </a:ext>
            </a:extLst>
          </p:cNvPr>
          <p:cNvSpPr txBox="1"/>
          <p:nvPr/>
        </p:nvSpPr>
        <p:spPr>
          <a:xfrm>
            <a:off x="5688000" y="540000"/>
            <a:ext cx="4547356" cy="646331"/>
          </a:xfrm>
          <a:prstGeom prst="rect">
            <a:avLst/>
          </a:prstGeom>
          <a:noFill/>
        </p:spPr>
        <p:txBody>
          <a:bodyPr wrap="square" lIns="91440" tIns="45720" rIns="91440" bIns="45720" rtlCol="0" anchor="t">
            <a:spAutoFit/>
          </a:bodyPr>
          <a:lstStyle/>
          <a:p>
            <a:r>
              <a:rPr lang="en-US" altLang="en-US" sz="3600" dirty="0">
                <a:solidFill>
                  <a:srgbClr val="FBE201"/>
                </a:solidFill>
                <a:latin typeface="Montserrat Medium"/>
                <a:cs typeface="Arial"/>
              </a:rPr>
              <a:t>VÄLKOMMEN</a:t>
            </a:r>
          </a:p>
        </p:txBody>
      </p:sp>
      <p:sp>
        <p:nvSpPr>
          <p:cNvPr id="2" name="textruta 1">
            <a:extLst>
              <a:ext uri="{FF2B5EF4-FFF2-40B4-BE49-F238E27FC236}">
                <a16:creationId xmlns:a16="http://schemas.microsoft.com/office/drawing/2014/main" id="{E2600EE1-5354-BE9B-984C-B1CDA01620CA}"/>
              </a:ext>
            </a:extLst>
          </p:cNvPr>
          <p:cNvSpPr txBox="1"/>
          <p:nvPr/>
        </p:nvSpPr>
        <p:spPr>
          <a:xfrm>
            <a:off x="1878496" y="2012530"/>
            <a:ext cx="10313504" cy="1107996"/>
          </a:xfrm>
          <a:prstGeom prst="rect">
            <a:avLst/>
          </a:prstGeom>
          <a:noFill/>
        </p:spPr>
        <p:txBody>
          <a:bodyPr wrap="square" lIns="91440" tIns="45720" rIns="91440" bIns="45720" rtlCol="0" anchor="t">
            <a:spAutoFit/>
          </a:bodyPr>
          <a:lstStyle/>
          <a:p>
            <a:r>
              <a:rPr lang="en-US" altLang="en-US" sz="3200" dirty="0">
                <a:solidFill>
                  <a:srgbClr val="4B749B"/>
                </a:solidFill>
                <a:latin typeface="Montserrat Medium"/>
                <a:cs typeface="Arial"/>
              </a:rPr>
              <a:t>Forts. </a:t>
            </a:r>
            <a:r>
              <a:rPr lang="en-US" altLang="en-US" sz="6600" dirty="0">
                <a:solidFill>
                  <a:srgbClr val="FBE201"/>
                </a:solidFill>
                <a:latin typeface="Montserrat Medium"/>
                <a:cs typeface="Arial"/>
              </a:rPr>
              <a:t>LEKTION #1</a:t>
            </a:r>
          </a:p>
        </p:txBody>
      </p:sp>
      <p:sp>
        <p:nvSpPr>
          <p:cNvPr id="5" name="textruta 4">
            <a:extLst>
              <a:ext uri="{FF2B5EF4-FFF2-40B4-BE49-F238E27FC236}">
                <a16:creationId xmlns:a16="http://schemas.microsoft.com/office/drawing/2014/main" id="{1329693D-4085-658E-536C-C7C8357F62A7}"/>
              </a:ext>
            </a:extLst>
          </p:cNvPr>
          <p:cNvSpPr txBox="1"/>
          <p:nvPr/>
        </p:nvSpPr>
        <p:spPr>
          <a:xfrm>
            <a:off x="0" y="3120526"/>
            <a:ext cx="12192000" cy="830997"/>
          </a:xfrm>
          <a:prstGeom prst="rect">
            <a:avLst/>
          </a:prstGeom>
          <a:noFill/>
        </p:spPr>
        <p:txBody>
          <a:bodyPr wrap="square">
            <a:spAutoFit/>
          </a:bodyPr>
          <a:lstStyle/>
          <a:p>
            <a:pPr algn="ctr"/>
            <a:r>
              <a:rPr lang="en-US" altLang="en-US" sz="4800" dirty="0">
                <a:solidFill>
                  <a:srgbClr val="4B749B"/>
                </a:solidFill>
                <a:latin typeface="Montserrat Medium"/>
                <a:cs typeface="Arial"/>
              </a:rPr>
              <a:t>OM TEKNIK</a:t>
            </a:r>
            <a:endParaRPr lang="sv-SE" sz="4800" dirty="0">
              <a:solidFill>
                <a:srgbClr val="4B749B"/>
              </a:solidFill>
            </a:endParaRPr>
          </a:p>
        </p:txBody>
      </p:sp>
    </p:spTree>
    <p:custDataLst>
      <p:tags r:id="rId1"/>
    </p:custDataLst>
    <p:extLst>
      <p:ext uri="{BB962C8B-B14F-4D97-AF65-F5344CB8AC3E}">
        <p14:creationId xmlns:p14="http://schemas.microsoft.com/office/powerpoint/2010/main" val="10586262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4"/>
  <p:tag name="ARTICULATE_SLIDE_THUMBNAIL_REFRESH" val="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9BF63A1C8D88F249B6C58A81D8298067" ma:contentTypeVersion="2" ma:contentTypeDescription="Skapa ett nytt dokument." ma:contentTypeScope="" ma:versionID="e7c1087c3b45d2e7a6889bce7d2dd6a0">
  <xsd:schema xmlns:xsd="http://www.w3.org/2001/XMLSchema" xmlns:xs="http://www.w3.org/2001/XMLSchema" xmlns:p="http://schemas.microsoft.com/office/2006/metadata/properties" xmlns:ns2="733d74ce-4431-4326-a4ea-f48088bc84d5" targetNamespace="http://schemas.microsoft.com/office/2006/metadata/properties" ma:root="true" ma:fieldsID="6386a8a097cc676d1ec617e4d3cd20c0" ns2:_="">
    <xsd:import namespace="733d74ce-4431-4326-a4ea-f48088bc84d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3d74ce-4431-4326-a4ea-f48088bc8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ED7006-1041-4736-8FBE-1B40A4E677D5}">
  <ds:schemaRefs>
    <ds:schemaRef ds:uri="http://purl.org/dc/dcmitype/"/>
    <ds:schemaRef ds:uri="http://purl.org/dc/elements/1.1/"/>
    <ds:schemaRef ds:uri="http://schemas.microsoft.com/office/2006/metadata/properties"/>
    <ds:schemaRef ds:uri="http://schemas.microsoft.com/office/infopath/2007/PartnerControls"/>
    <ds:schemaRef ds:uri="733d74ce-4431-4326-a4ea-f48088bc84d5"/>
    <ds:schemaRef ds:uri="http://www.w3.org/XML/1998/namespace"/>
    <ds:schemaRef ds:uri="http://schemas.microsoft.com/office/2006/documentManagement/type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8B555859-BFC0-4081-A970-E74104009756}">
  <ds:schemaRefs>
    <ds:schemaRef ds:uri="733d74ce-4431-4326-a4ea-f48088bc84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5BF8A4D-737E-4BE3-9C79-D2217EAB0277}">
  <ds:schemaRefs>
    <ds:schemaRef ds:uri="http://schemas.microsoft.com/sharepoint/v3/contenttype/forms"/>
  </ds:schemaRefs>
</ds:datastoreItem>
</file>

<file path=docMetadata/LabelInfo.xml><?xml version="1.0" encoding="utf-8"?>
<clbl:labelList xmlns:clbl="http://schemas.microsoft.com/office/2020/mipLabelMetadata">
  <clbl:label id="{eb5b2d6e-028e-454d-b878-0c055adbeb2a}" enabled="0" method="" siteId="{eb5b2d6e-028e-454d-b878-0c055adbeb2a}" removed="1"/>
</clbl:labelList>
</file>

<file path=docProps/app.xml><?xml version="1.0" encoding="utf-8"?>
<Properties xmlns="http://schemas.openxmlformats.org/officeDocument/2006/extended-properties" xmlns:vt="http://schemas.openxmlformats.org/officeDocument/2006/docPropsVTypes">
  <TotalTime>17321</TotalTime>
  <Words>2726</Words>
  <Application>Microsoft Office PowerPoint</Application>
  <PresentationFormat>Bredbild</PresentationFormat>
  <Paragraphs>161</Paragraphs>
  <Slides>34</Slides>
  <Notes>23</Notes>
  <HiddenSlides>0</HiddenSlides>
  <MMClips>3</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34</vt:i4>
      </vt:variant>
    </vt:vector>
  </HeadingPairs>
  <TitlesOfParts>
    <vt:vector size="42" baseType="lpstr">
      <vt:lpstr>Arial</vt:lpstr>
      <vt:lpstr>Calibri</vt:lpstr>
      <vt:lpstr>Calibri Light</vt:lpstr>
      <vt:lpstr>Montserrat</vt:lpstr>
      <vt:lpstr>Montserrat Light</vt:lpstr>
      <vt:lpstr>Montserrat Medium</vt:lpstr>
      <vt:lpstr>Rokkitt</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Johan Ekström (Bowling)</dc:creator>
  <cp:lastModifiedBy>Johan Ekström (Bowling)</cp:lastModifiedBy>
  <cp:revision>20</cp:revision>
  <dcterms:created xsi:type="dcterms:W3CDTF">2021-08-25T10:42:44Z</dcterms:created>
  <dcterms:modified xsi:type="dcterms:W3CDTF">2024-10-29T09:25:43Z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6009581B-90A7-46FD-ACA1-58DB30AACD60</vt:lpwstr>
  </property>
  <property fmtid="{D5CDD505-2E9C-101B-9397-08002B2CF9AE}" pid="3" name="ArticulatePath">
    <vt:lpwstr>Presentation1</vt:lpwstr>
  </property>
  <property fmtid="{D5CDD505-2E9C-101B-9397-08002B2CF9AE}" pid="4" name="ContentTypeId">
    <vt:lpwstr>0x010100803C79D9C194A6419E4A55B27385DA52</vt:lpwstr>
  </property>
</Properties>
</file>