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Rokkitt"/>
      <p:regular r:id="rId38"/>
      <p:bold r:id="rId39"/>
      <p:italic r:id="rId40"/>
      <p:boldItalic r:id="rId41"/>
    </p:embeddedFont>
    <p:embeddedFont>
      <p:font typeface="Montserrat"/>
      <p:regular r:id="rId42"/>
      <p:bold r:id="rId43"/>
      <p:italic r:id="rId44"/>
      <p:boldItalic r:id="rId45"/>
    </p:embeddedFont>
    <p:embeddedFont>
      <p:font typeface="Montserrat Medium"/>
      <p:regular r:id="rId46"/>
      <p:bold r:id="rId47"/>
      <p:italic r:id="rId48"/>
      <p:boldItalic r:id="rId49"/>
    </p:embeddedFont>
    <p:embeddedFont>
      <p:font typeface="Montserrat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gZ34rtFFJA8rHxB+Vca3yPm+pU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kkitt-italic.fntdata"/><Relationship Id="rId42" Type="http://schemas.openxmlformats.org/officeDocument/2006/relationships/font" Target="fonts/Montserrat-regular.fntdata"/><Relationship Id="rId41" Type="http://schemas.openxmlformats.org/officeDocument/2006/relationships/font" Target="fonts/Rokkitt-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MontserratMedium-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Medium-italic.fntdata"/><Relationship Id="rId47" Type="http://schemas.openxmlformats.org/officeDocument/2006/relationships/font" Target="fonts/MontserratMedium-bold.fntdata"/><Relationship Id="rId49" Type="http://schemas.openxmlformats.org/officeDocument/2006/relationships/font" Target="fonts/MontserratMedium-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font" Target="fonts/Rokkitt-bold.fntdata"/><Relationship Id="rId38" Type="http://schemas.openxmlformats.org/officeDocument/2006/relationships/font" Target="fonts/Rokkitt-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ontserratLight-bold.fntdata"/><Relationship Id="rId50" Type="http://schemas.openxmlformats.org/officeDocument/2006/relationships/font" Target="fonts/MontserratLight-regular.fntdata"/><Relationship Id="rId53" Type="http://schemas.openxmlformats.org/officeDocument/2006/relationships/font" Target="fonts/MontserratLight-boldItalic.fntdata"/><Relationship Id="rId52"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m4-JPXj4U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R6tydcBTao" TargetMode="External"/><Relationship Id="rId3" Type="http://schemas.openxmlformats.org/officeDocument/2006/relationships/hyperlink" Target="https://www.youtube.com/watch?v=lZ-RPuUl4L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GnTf6QwvWM"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9pAKq-FfJ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Videostöd: </a:t>
            </a:r>
            <a:r>
              <a:rPr lang="sv-SE" sz="1100" u="sng">
                <a:solidFill>
                  <a:schemeClr val="hlink"/>
                </a:solidFill>
                <a:latin typeface="Arial"/>
                <a:ea typeface="Arial"/>
                <a:cs typeface="Arial"/>
                <a:sym typeface="Arial"/>
                <a:hlinkClick r:id="rId2"/>
              </a:rPr>
              <a:t>https://www.youtube.com/watch?v=Zm4-JPXj4Us</a:t>
            </a:r>
            <a:endParaRPr/>
          </a:p>
        </p:txBody>
      </p:sp>
      <p:sp>
        <p:nvSpPr>
          <p:cNvPr id="220" name="Google Shape;22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Video 1: </a:t>
            </a:r>
            <a:r>
              <a:rPr lang="sv-SE" sz="1100" u="sng">
                <a:solidFill>
                  <a:schemeClr val="hlink"/>
                </a:solidFill>
                <a:latin typeface="Arial"/>
                <a:ea typeface="Arial"/>
                <a:cs typeface="Arial"/>
                <a:sym typeface="Arial"/>
                <a:hlinkClick r:id="rId2"/>
              </a:rPr>
              <a:t>https://www.youtube.com/watch?v=jR6tydcBTao</a:t>
            </a:r>
            <a:endParaRPr/>
          </a:p>
          <a:p>
            <a:pPr indent="0" lvl="0" marL="0" rtl="0" algn="l">
              <a:spcBef>
                <a:spcPts val="0"/>
              </a:spcBef>
              <a:spcAft>
                <a:spcPts val="0"/>
              </a:spcAft>
              <a:buNone/>
            </a:pPr>
            <a:r>
              <a:rPr lang="sv-SE"/>
              <a:t>Video 2: </a:t>
            </a:r>
            <a:r>
              <a:rPr lang="sv-SE" sz="1100" u="sng">
                <a:solidFill>
                  <a:schemeClr val="hlink"/>
                </a:solidFill>
                <a:latin typeface="Arial"/>
                <a:ea typeface="Arial"/>
                <a:cs typeface="Arial"/>
                <a:sym typeface="Arial"/>
                <a:hlinkClick r:id="rId3"/>
              </a:rPr>
              <a:t>https://www.youtube.com/watch?v=lZ-RPuUl4LM</a:t>
            </a:r>
            <a:endParaRPr/>
          </a:p>
        </p:txBody>
      </p:sp>
      <p:sp>
        <p:nvSpPr>
          <p:cNvPr id="242" name="Google Shape;2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Videostöd: </a:t>
            </a:r>
            <a:r>
              <a:rPr lang="sv-SE" sz="1100" u="sng">
                <a:solidFill>
                  <a:schemeClr val="hlink"/>
                </a:solidFill>
                <a:latin typeface="Arial"/>
                <a:ea typeface="Arial"/>
                <a:cs typeface="Arial"/>
                <a:sym typeface="Arial"/>
                <a:hlinkClick r:id="rId2"/>
              </a:rPr>
              <a:t>https://www.youtube.com/watch?v=3GnTf6QwvWM</a:t>
            </a:r>
            <a:endParaRPr/>
          </a:p>
        </p:txBody>
      </p:sp>
      <p:sp>
        <p:nvSpPr>
          <p:cNvPr id="269" name="Google Shape;26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Videostöd: </a:t>
            </a:r>
            <a:r>
              <a:rPr lang="sv-SE" sz="1100" u="sng">
                <a:solidFill>
                  <a:schemeClr val="hlink"/>
                </a:solidFill>
                <a:latin typeface="Arial"/>
                <a:ea typeface="Arial"/>
                <a:cs typeface="Arial"/>
                <a:sym typeface="Arial"/>
                <a:hlinkClick r:id="rId2"/>
              </a:rPr>
              <a:t>https://www.youtube.com/watch?v=q9pAKq-FfJk</a:t>
            </a:r>
            <a:endParaRPr/>
          </a:p>
        </p:txBody>
      </p:sp>
      <p:sp>
        <p:nvSpPr>
          <p:cNvPr id="280" name="Google Shape;28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Svar: tio poäng + poängen från nästa slag</a:t>
            </a:r>
            <a:endParaRPr/>
          </a:p>
        </p:txBody>
      </p:sp>
      <p:sp>
        <p:nvSpPr>
          <p:cNvPr id="413" name="Google Shape;41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Svar: långfinger och ringfinger</a:t>
            </a:r>
            <a:endParaRPr/>
          </a:p>
        </p:txBody>
      </p:sp>
      <p:sp>
        <p:nvSpPr>
          <p:cNvPr id="430" name="Google Shape;43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21" name="Shape 21"/>
        <p:cNvGrpSpPr/>
        <p:nvPr/>
      </p:nvGrpSpPr>
      <p:grpSpPr>
        <a:xfrm>
          <a:off x="0" y="0"/>
          <a:ext cx="0" cy="0"/>
          <a:chOff x="0" y="0"/>
          <a:chExt cx="0" cy="0"/>
        </a:xfrm>
      </p:grpSpPr>
      <p:sp>
        <p:nvSpPr>
          <p:cNvPr id="22" name="Google Shape;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5" name="Shape 25"/>
        <p:cNvGrpSpPr/>
        <p:nvPr/>
      </p:nvGrpSpPr>
      <p:grpSpPr>
        <a:xfrm>
          <a:off x="0" y="0"/>
          <a:ext cx="0" cy="0"/>
          <a:chOff x="0" y="0"/>
          <a:chExt cx="0" cy="0"/>
        </a:xfrm>
      </p:grpSpPr>
      <p:sp>
        <p:nvSpPr>
          <p:cNvPr id="26" name="Google Shape;2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2742"/>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3.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4.jpg"/><Relationship Id="rId5"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1.gif"/><Relationship Id="rId10" Type="http://schemas.openxmlformats.org/officeDocument/2006/relationships/image" Target="../media/image13.png"/><Relationship Id="rId9"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6.png"/><Relationship Id="rId5"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30.png"/><Relationship Id="rId5"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hyperlink" Target="https://www.strikejakt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hyperlink" Target="http://utbildning.swebowl.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hyperlink" Target="http://utbildning.swebowl.s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utbildning.swebowl.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hyperlink" Target="http://utbildning.swebowl.se/" TargetMode="External"/><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cxnSp>
        <p:nvCxnSpPr>
          <p:cNvPr id="89" name="Google Shape;89;p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id="90" name="Google Shape;90;p1"/>
          <p:cNvPicPr preferRelativeResize="0"/>
          <p:nvPr/>
        </p:nvPicPr>
        <p:blipFill rotWithShape="1">
          <a:blip r:embed="rId3">
            <a:alphaModFix/>
          </a:blip>
          <a:srcRect b="0" l="0" r="0" t="0"/>
          <a:stretch/>
        </p:blipFill>
        <p:spPr>
          <a:xfrm>
            <a:off x="2331371" y="1619167"/>
            <a:ext cx="7971845" cy="3619665"/>
          </a:xfrm>
          <a:prstGeom prst="rect">
            <a:avLst/>
          </a:prstGeom>
          <a:noFill/>
          <a:ln>
            <a:noFill/>
          </a:ln>
        </p:spPr>
      </p:pic>
      <p:sp>
        <p:nvSpPr>
          <p:cNvPr id="91" name="Google Shape;91;p1"/>
          <p:cNvSpPr txBox="1"/>
          <p:nvPr/>
        </p:nvSpPr>
        <p:spPr>
          <a:xfrm>
            <a:off x="2163536" y="3071643"/>
            <a:ext cx="559252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v-SE" sz="4000" u="none" cap="none" strike="noStrike">
                <a:solidFill>
                  <a:srgbClr val="FBE201"/>
                </a:solidFill>
                <a:latin typeface="Montserrat Medium"/>
                <a:ea typeface="Montserrat Medium"/>
                <a:cs typeface="Montserrat Medium"/>
                <a:sym typeface="Montserrat Medium"/>
              </a:rPr>
              <a:t>GRUNDUTBILDNING</a:t>
            </a:r>
            <a:endParaRPr sz="4000">
              <a:solidFill>
                <a:srgbClr val="FBE201"/>
              </a:solidFill>
              <a:latin typeface="Montserrat Medium"/>
              <a:ea typeface="Montserrat Medium"/>
              <a:cs typeface="Montserrat Medium"/>
              <a:sym typeface="Montserrat Medium"/>
            </a:endParaRPr>
          </a:p>
        </p:txBody>
      </p:sp>
      <p:sp>
        <p:nvSpPr>
          <p:cNvPr id="92" name="Google Shape;92;p1"/>
          <p:cNvSpPr txBox="1"/>
          <p:nvPr/>
        </p:nvSpPr>
        <p:spPr>
          <a:xfrm>
            <a:off x="2477027" y="4112919"/>
            <a:ext cx="474282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rgbClr val="FBE201"/>
                </a:solidFill>
                <a:latin typeface="Montserrat"/>
                <a:ea typeface="Montserrat"/>
                <a:cs typeface="Montserrat"/>
                <a:sym typeface="Montserrat"/>
              </a:rPr>
              <a:t>FÖR NYA BOWLARE – OAVSETT ÅLDER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2742"/>
        </a:solidFill>
      </p:bgPr>
    </p:bg>
    <p:spTree>
      <p:nvGrpSpPr>
        <p:cNvPr id="175" name="Shape 175"/>
        <p:cNvGrpSpPr/>
        <p:nvPr/>
      </p:nvGrpSpPr>
      <p:grpSpPr>
        <a:xfrm>
          <a:off x="0" y="0"/>
          <a:ext cx="0" cy="0"/>
          <a:chOff x="0" y="0"/>
          <a:chExt cx="0" cy="0"/>
        </a:xfrm>
      </p:grpSpPr>
      <p:cxnSp>
        <p:nvCxnSpPr>
          <p:cNvPr id="176" name="Google Shape;176;p10"/>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77" name="Google Shape;177;p10"/>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78" name="Google Shape;178;p10"/>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KÄGLORNA</a:t>
            </a:r>
            <a:endParaRPr/>
          </a:p>
        </p:txBody>
      </p:sp>
      <p:sp>
        <p:nvSpPr>
          <p:cNvPr id="179" name="Google Shape;179;p10"/>
          <p:cNvSpPr txBox="1"/>
          <p:nvPr/>
        </p:nvSpPr>
        <p:spPr>
          <a:xfrm>
            <a:off x="530680" y="1796572"/>
            <a:ext cx="621610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Befinner sig i slutet på banan (60 fot från övertrampslinjen) och innehåller tio käglor som alla är numrerade och placerade i en triangel där kägla 1 är den som står närmast.</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pic>
        <p:nvPicPr>
          <p:cNvPr descr="En bild som visar text, elektronik&#10;&#10;Automatiskt genererad beskrivning" id="180" name="Google Shape;180;p10"/>
          <p:cNvPicPr preferRelativeResize="0"/>
          <p:nvPr/>
        </p:nvPicPr>
        <p:blipFill rotWithShape="1">
          <a:blip r:embed="rId4">
            <a:alphaModFix/>
          </a:blip>
          <a:srcRect b="0" l="0" r="0" t="13239"/>
          <a:stretch/>
        </p:blipFill>
        <p:spPr>
          <a:xfrm>
            <a:off x="7747686" y="1956135"/>
            <a:ext cx="3913635" cy="4089593"/>
          </a:xfrm>
          <a:prstGeom prst="rect">
            <a:avLst/>
          </a:prstGeom>
          <a:noFill/>
          <a:ln>
            <a:noFill/>
          </a:ln>
        </p:spPr>
      </p:pic>
      <p:pic>
        <p:nvPicPr>
          <p:cNvPr id="181" name="Google Shape;181;p10"/>
          <p:cNvPicPr preferRelativeResize="0"/>
          <p:nvPr/>
        </p:nvPicPr>
        <p:blipFill rotWithShape="1">
          <a:blip r:embed="rId5">
            <a:alphaModFix/>
          </a:blip>
          <a:srcRect b="0" l="0" r="0" t="0"/>
          <a:stretch/>
        </p:blipFill>
        <p:spPr>
          <a:xfrm>
            <a:off x="1062682" y="2919956"/>
            <a:ext cx="4212770" cy="2896357"/>
          </a:xfrm>
          <a:prstGeom prst="rect">
            <a:avLst/>
          </a:prstGeom>
          <a:noFill/>
          <a:ln>
            <a:noFill/>
          </a:ln>
        </p:spPr>
      </p:pic>
      <p:sp>
        <p:nvSpPr>
          <p:cNvPr id="182" name="Google Shape;182;p10"/>
          <p:cNvSpPr txBox="1"/>
          <p:nvPr/>
        </p:nvSpPr>
        <p:spPr>
          <a:xfrm>
            <a:off x="7747685" y="5920694"/>
            <a:ext cx="3913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v-SE" sz="1800">
                <a:solidFill>
                  <a:srgbClr val="FBE201"/>
                </a:solidFill>
                <a:latin typeface="Rokkitt"/>
                <a:ea typeface="Rokkitt"/>
                <a:cs typeface="Rokkitt"/>
                <a:sym typeface="Rokkitt"/>
              </a:rPr>
              <a:t>Siffrorna i bilden berättar på vilken ribba centrum av respektive kägla står</a:t>
            </a:r>
            <a:endParaRPr i="1" sz="1800">
              <a:solidFill>
                <a:srgbClr val="FBE201"/>
              </a:solidFill>
              <a:latin typeface="Calibri"/>
              <a:ea typeface="Calibri"/>
              <a:cs typeface="Calibri"/>
              <a:sym typeface="Calibri"/>
            </a:endParaRPr>
          </a:p>
        </p:txBody>
      </p:sp>
      <p:cxnSp>
        <p:nvCxnSpPr>
          <p:cNvPr id="183" name="Google Shape;183;p10"/>
          <p:cNvCxnSpPr/>
          <p:nvPr/>
        </p:nvCxnSpPr>
        <p:spPr>
          <a:xfrm rot="10800000">
            <a:off x="8829675" y="5486400"/>
            <a:ext cx="142875" cy="434294"/>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cxnSp>
        <p:nvCxnSpPr>
          <p:cNvPr id="189" name="Google Shape;189;p1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id="190" name="Google Shape;190;p11"/>
          <p:cNvPicPr preferRelativeResize="0"/>
          <p:nvPr/>
        </p:nvPicPr>
        <p:blipFill rotWithShape="1">
          <a:blip r:embed="rId3">
            <a:alphaModFix/>
          </a:blip>
          <a:srcRect b="0" l="0" r="0" t="0"/>
          <a:stretch/>
        </p:blipFill>
        <p:spPr>
          <a:xfrm>
            <a:off x="520337" y="3438571"/>
            <a:ext cx="11151325" cy="2462692"/>
          </a:xfrm>
          <a:prstGeom prst="rect">
            <a:avLst/>
          </a:prstGeom>
          <a:noFill/>
          <a:ln>
            <a:noFill/>
          </a:ln>
        </p:spPr>
      </p:pic>
      <p:pic>
        <p:nvPicPr>
          <p:cNvPr descr="En bild som visar text&#10;&#10;Automatiskt genererad beskrivning" id="191" name="Google Shape;191;p11"/>
          <p:cNvPicPr preferRelativeResize="0"/>
          <p:nvPr/>
        </p:nvPicPr>
        <p:blipFill rotWithShape="1">
          <a:blip r:embed="rId4">
            <a:alphaModFix/>
          </a:blip>
          <a:srcRect b="0" l="0" r="0" t="0"/>
          <a:stretch/>
        </p:blipFill>
        <p:spPr>
          <a:xfrm>
            <a:off x="5584370" y="203075"/>
            <a:ext cx="6495239" cy="1006591"/>
          </a:xfrm>
          <a:prstGeom prst="rect">
            <a:avLst/>
          </a:prstGeom>
          <a:noFill/>
          <a:ln>
            <a:noFill/>
          </a:ln>
        </p:spPr>
      </p:pic>
      <p:sp>
        <p:nvSpPr>
          <p:cNvPr id="192" name="Google Shape;192;p11"/>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RÄNNAN</a:t>
            </a:r>
            <a:endParaRPr/>
          </a:p>
        </p:txBody>
      </p:sp>
      <p:sp>
        <p:nvSpPr>
          <p:cNvPr id="193" name="Google Shape;193;p11"/>
          <p:cNvSpPr txBox="1"/>
          <p:nvPr/>
        </p:nvSpPr>
        <p:spPr>
          <a:xfrm>
            <a:off x="530679" y="1796572"/>
            <a:ext cx="660490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Bomrännan är ”uppsamlare” av klot som missar banan. Så fort klotet varit i rännan så är klotet ”dött” och räknas som 0 poäng, även om det studsar upp på banan igen.</a:t>
            </a:r>
            <a:endParaRPr sz="2000">
              <a:solidFill>
                <a:srgbClr val="D8D8D8"/>
              </a:solidFill>
              <a:latin typeface="Rokkitt"/>
              <a:ea typeface="Rokkitt"/>
              <a:cs typeface="Rokkitt"/>
              <a:sym typeface="Rokkitt"/>
            </a:endParaRPr>
          </a:p>
        </p:txBody>
      </p:sp>
      <p:cxnSp>
        <p:nvCxnSpPr>
          <p:cNvPr id="194" name="Google Shape;194;p11"/>
          <p:cNvCxnSpPr/>
          <p:nvPr/>
        </p:nvCxnSpPr>
        <p:spPr>
          <a:xfrm flipH="1">
            <a:off x="7135586" y="1209666"/>
            <a:ext cx="481693" cy="2756853"/>
          </a:xfrm>
          <a:prstGeom prst="straightConnector1">
            <a:avLst/>
          </a:prstGeom>
          <a:noFill/>
          <a:ln cap="flat" cmpd="sng" w="9525">
            <a:solidFill>
              <a:srgbClr val="FBE201"/>
            </a:solidFill>
            <a:prstDash val="solid"/>
            <a:miter lim="800000"/>
            <a:headEnd len="sm" w="sm" type="none"/>
            <a:tailEnd len="med" w="med" type="triangle"/>
          </a:ln>
        </p:spPr>
      </p:cxnSp>
      <p:cxnSp>
        <p:nvCxnSpPr>
          <p:cNvPr id="195" name="Google Shape;195;p11"/>
          <p:cNvCxnSpPr/>
          <p:nvPr/>
        </p:nvCxnSpPr>
        <p:spPr>
          <a:xfrm>
            <a:off x="7617279" y="1273629"/>
            <a:ext cx="488753" cy="4262198"/>
          </a:xfrm>
          <a:prstGeom prst="straightConnector1">
            <a:avLst/>
          </a:prstGeom>
          <a:noFill/>
          <a:ln cap="flat" cmpd="sng" w="9525">
            <a:solidFill>
              <a:srgbClr val="FBE201"/>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cxnSp>
        <p:nvCxnSpPr>
          <p:cNvPr id="201" name="Google Shape;201;p12"/>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02" name="Google Shape;202;p12"/>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03" name="Google Shape;203;p12"/>
          <p:cNvSpPr txBox="1"/>
          <p:nvPr/>
        </p:nvSpPr>
        <p:spPr>
          <a:xfrm>
            <a:off x="5181371"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BANBEHANDLING</a:t>
            </a:r>
            <a:endParaRPr/>
          </a:p>
        </p:txBody>
      </p:sp>
      <p:sp>
        <p:nvSpPr>
          <p:cNvPr id="204" name="Google Shape;204;p12"/>
          <p:cNvSpPr txBox="1"/>
          <p:nvPr/>
        </p:nvSpPr>
        <p:spPr>
          <a:xfrm>
            <a:off x="567752" y="1523256"/>
            <a:ext cx="689573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Det är olja på banan, från början för att skydda underlaget och kloten från friktion.</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Numer används också oljan för att</a:t>
            </a:r>
            <a:r>
              <a:rPr lang="sv-SE" sz="2000">
                <a:solidFill>
                  <a:srgbClr val="F2F2F2"/>
                </a:solidFill>
                <a:latin typeface="Rokkitt"/>
                <a:ea typeface="Rokkitt"/>
                <a:cs typeface="Rokkitt"/>
                <a:sym typeface="Rokkitt"/>
              </a:rPr>
              <a:t> bestämma </a:t>
            </a:r>
            <a:r>
              <a:rPr lang="sv-SE" sz="2000">
                <a:solidFill>
                  <a:srgbClr val="D8D8D8"/>
                </a:solidFill>
                <a:latin typeface="Rokkitt"/>
                <a:ea typeface="Rokkitt"/>
                <a:cs typeface="Rokkitt"/>
                <a:sym typeface="Rokkitt"/>
              </a:rPr>
              <a:t>svårighetsgraden för tävlingsbowlare.</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Oljan läggs ut på banan av en oljemaskin i förutbestämda mönster och oljemängder.</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Generellt lägger maskinen mindre olja på kanten av banan än den gör i mitten.</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Ett rakt slag påverkas inte nämnvärt att detta, medan ett skruvslag påverkas mycket.</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i="1" lang="sv-SE" sz="2000">
                <a:solidFill>
                  <a:srgbClr val="FBE201"/>
                </a:solidFill>
                <a:latin typeface="Rokkitt"/>
                <a:ea typeface="Rokkitt"/>
                <a:cs typeface="Rokkitt"/>
                <a:sym typeface="Rokkitt"/>
              </a:rPr>
              <a:t>Mer om det i kommande utbildningar.</a:t>
            </a:r>
            <a:endParaRPr/>
          </a:p>
          <a:p>
            <a:pPr indent="0" lvl="0" marL="0" marR="0" rtl="0" algn="l">
              <a:spcBef>
                <a:spcPts val="0"/>
              </a:spcBef>
              <a:spcAft>
                <a:spcPts val="0"/>
              </a:spcAft>
              <a:buNone/>
            </a:pP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pic>
        <p:nvPicPr>
          <p:cNvPr id="205" name="Google Shape;205;p12"/>
          <p:cNvPicPr preferRelativeResize="0"/>
          <p:nvPr/>
        </p:nvPicPr>
        <p:blipFill rotWithShape="1">
          <a:blip r:embed="rId4">
            <a:alphaModFix/>
          </a:blip>
          <a:srcRect b="0" l="0" r="0" t="0"/>
          <a:stretch/>
        </p:blipFill>
        <p:spPr>
          <a:xfrm>
            <a:off x="7925530" y="3793400"/>
            <a:ext cx="3606393" cy="2404262"/>
          </a:xfrm>
          <a:prstGeom prst="rect">
            <a:avLst/>
          </a:prstGeom>
          <a:noFill/>
          <a:ln cap="flat" cmpd="sng" w="25400">
            <a:solidFill>
              <a:srgbClr val="4B749B"/>
            </a:solidFill>
            <a:prstDash val="solid"/>
            <a:miter lim="800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cxnSp>
        <p:nvCxnSpPr>
          <p:cNvPr id="211" name="Google Shape;211;p13"/>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12" name="Google Shape;212;p13"/>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13" name="Google Shape;213;p13"/>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KLOT</a:t>
            </a:r>
            <a:endParaRPr/>
          </a:p>
        </p:txBody>
      </p:sp>
      <p:sp>
        <p:nvSpPr>
          <p:cNvPr id="214" name="Google Shape;214;p13"/>
          <p:cNvSpPr txBox="1"/>
          <p:nvPr/>
        </p:nvSpPr>
        <p:spPr>
          <a:xfrm>
            <a:off x="530679" y="1796572"/>
            <a:ext cx="649523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De allra flesta bowlinghallar har klot från sex upp till 16 pund att låna när du spelar. På många klot finns siffror angivet, de representerar vikten i pund.</a:t>
            </a:r>
            <a:endParaRPr sz="2000">
              <a:solidFill>
                <a:srgbClr val="D8D8D8"/>
              </a:solidFill>
              <a:latin typeface="Rokkitt"/>
              <a:ea typeface="Rokkitt"/>
              <a:cs typeface="Rokkitt"/>
              <a:sym typeface="Rokkitt"/>
            </a:endParaRPr>
          </a:p>
        </p:txBody>
      </p:sp>
      <p:sp>
        <p:nvSpPr>
          <p:cNvPr id="215" name="Google Shape;215;p13"/>
          <p:cNvSpPr txBox="1"/>
          <p:nvPr/>
        </p:nvSpPr>
        <p:spPr>
          <a:xfrm>
            <a:off x="640315" y="3202575"/>
            <a:ext cx="3722473"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Klotvikter:</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6 pund = 2.7 kg</a:t>
            </a:r>
            <a:endParaRPr sz="2000">
              <a:solidFill>
                <a:srgbClr val="D8D8D8"/>
              </a:solidFill>
              <a:latin typeface="Rokkitt"/>
              <a:ea typeface="Rokkitt"/>
              <a:cs typeface="Rokkitt"/>
              <a:sym typeface="Rokkitt"/>
            </a:endParaRPr>
          </a:p>
          <a:p>
            <a:pPr indent="0" lvl="0" marL="0" marR="0" rtl="0" algn="l">
              <a:spcBef>
                <a:spcPts val="0"/>
              </a:spcBef>
              <a:spcAft>
                <a:spcPts val="0"/>
              </a:spcAft>
              <a:buNone/>
            </a:pPr>
            <a:r>
              <a:rPr lang="sv-SE" sz="2000">
                <a:solidFill>
                  <a:srgbClr val="D8D8D8"/>
                </a:solidFill>
                <a:latin typeface="Rokkitt"/>
                <a:ea typeface="Rokkitt"/>
                <a:cs typeface="Rokkitt"/>
                <a:sym typeface="Rokkitt"/>
              </a:rPr>
              <a:t>8 pund = 3.6 kg</a:t>
            </a:r>
            <a:endParaRPr/>
          </a:p>
          <a:p>
            <a:pPr indent="0" lvl="0" marL="0" marR="0" rtl="0" algn="l">
              <a:spcBef>
                <a:spcPts val="0"/>
              </a:spcBef>
              <a:spcAft>
                <a:spcPts val="0"/>
              </a:spcAft>
              <a:buNone/>
            </a:pPr>
            <a:r>
              <a:rPr lang="sv-SE" sz="2000">
                <a:solidFill>
                  <a:srgbClr val="D8D8D8"/>
                </a:solidFill>
                <a:latin typeface="Rokkitt"/>
                <a:ea typeface="Rokkitt"/>
                <a:cs typeface="Rokkitt"/>
                <a:sym typeface="Rokkitt"/>
              </a:rPr>
              <a:t>10 pund = 4.5 kg</a:t>
            </a:r>
            <a:endParaRPr/>
          </a:p>
          <a:p>
            <a:pPr indent="0" lvl="0" marL="0" marR="0" rtl="0" algn="l">
              <a:spcBef>
                <a:spcPts val="0"/>
              </a:spcBef>
              <a:spcAft>
                <a:spcPts val="0"/>
              </a:spcAft>
              <a:buNone/>
            </a:pPr>
            <a:r>
              <a:rPr lang="sv-SE" sz="2000">
                <a:solidFill>
                  <a:srgbClr val="D8D8D8"/>
                </a:solidFill>
                <a:latin typeface="Rokkitt"/>
                <a:ea typeface="Rokkitt"/>
                <a:cs typeface="Rokkitt"/>
                <a:sym typeface="Rokkitt"/>
              </a:rPr>
              <a:t>12 pund = 5.4 kg</a:t>
            </a:r>
            <a:endParaRPr/>
          </a:p>
          <a:p>
            <a:pPr indent="0" lvl="0" marL="0" marR="0" rtl="0" algn="l">
              <a:spcBef>
                <a:spcPts val="0"/>
              </a:spcBef>
              <a:spcAft>
                <a:spcPts val="0"/>
              </a:spcAft>
              <a:buNone/>
            </a:pPr>
            <a:r>
              <a:rPr lang="sv-SE" sz="2000">
                <a:solidFill>
                  <a:srgbClr val="D8D8D8"/>
                </a:solidFill>
                <a:latin typeface="Rokkitt"/>
                <a:ea typeface="Rokkitt"/>
                <a:cs typeface="Rokkitt"/>
                <a:sym typeface="Rokkitt"/>
              </a:rPr>
              <a:t>14 pund = 6.3 kg</a:t>
            </a:r>
            <a:endParaRPr/>
          </a:p>
          <a:p>
            <a:pPr indent="0" lvl="0" marL="0" marR="0" rtl="0" algn="l">
              <a:spcBef>
                <a:spcPts val="0"/>
              </a:spcBef>
              <a:spcAft>
                <a:spcPts val="0"/>
              </a:spcAft>
              <a:buNone/>
            </a:pPr>
            <a:r>
              <a:rPr lang="sv-SE" sz="2000">
                <a:solidFill>
                  <a:srgbClr val="D8D8D8"/>
                </a:solidFill>
                <a:latin typeface="Rokkitt"/>
                <a:ea typeface="Rokkitt"/>
                <a:cs typeface="Rokkitt"/>
                <a:sym typeface="Rokkitt"/>
              </a:rPr>
              <a:t>16 pund = 7.2 kg</a:t>
            </a:r>
            <a:endParaRPr/>
          </a:p>
        </p:txBody>
      </p:sp>
      <p:pic>
        <p:nvPicPr>
          <p:cNvPr descr="En bild som visar inomhus, plast, bowling&#10;&#10;Automatiskt genererad beskrivning" id="216" name="Google Shape;216;p13"/>
          <p:cNvPicPr preferRelativeResize="0"/>
          <p:nvPr/>
        </p:nvPicPr>
        <p:blipFill rotWithShape="1">
          <a:blip r:embed="rId4">
            <a:alphaModFix/>
          </a:blip>
          <a:srcRect b="0" l="0" r="0" t="6826"/>
          <a:stretch/>
        </p:blipFill>
        <p:spPr>
          <a:xfrm>
            <a:off x="7339915" y="2016251"/>
            <a:ext cx="3952280" cy="4067752"/>
          </a:xfrm>
          <a:prstGeom prst="ellipse">
            <a:avLst/>
          </a:prstGeom>
          <a:noFill/>
          <a:ln cap="rnd" cmpd="sng" w="63500">
            <a:solidFill>
              <a:srgbClr val="4A7399"/>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cxnSp>
        <p:nvCxnSpPr>
          <p:cNvPr id="222" name="Google Shape;222;p1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23" name="Google Shape;223;p14"/>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24" name="Google Shape;224;p14"/>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VÄLJA KLOT</a:t>
            </a:r>
            <a:endParaRPr/>
          </a:p>
        </p:txBody>
      </p:sp>
      <p:sp>
        <p:nvSpPr>
          <p:cNvPr id="225" name="Google Shape;225;p14"/>
          <p:cNvSpPr txBox="1"/>
          <p:nvPr/>
        </p:nvSpPr>
        <p:spPr>
          <a:xfrm>
            <a:off x="530679" y="1796572"/>
            <a:ext cx="6890657" cy="51706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D8D8D8"/>
                </a:solidFill>
                <a:latin typeface="Rokkitt"/>
                <a:ea typeface="Rokkitt"/>
                <a:cs typeface="Rokkitt"/>
                <a:sym typeface="Rokkitt"/>
              </a:rPr>
              <a:t>HUR MAN VÄLJER KLOT</a:t>
            </a:r>
            <a:endParaRPr/>
          </a:p>
          <a:p>
            <a:pPr indent="0" lvl="0" marL="0" marR="0" rtl="0" algn="l">
              <a:spcBef>
                <a:spcPts val="625"/>
              </a:spcBef>
              <a:spcAft>
                <a:spcPts val="0"/>
              </a:spcAft>
              <a:buNone/>
            </a:pPr>
            <a:r>
              <a:rPr lang="sv-SE" sz="2000">
                <a:solidFill>
                  <a:srgbClr val="D8D8D8"/>
                </a:solidFill>
                <a:latin typeface="Rokkitt"/>
                <a:ea typeface="Rokkitt"/>
                <a:cs typeface="Rokkitt"/>
                <a:sym typeface="Rokkitt"/>
              </a:rPr>
              <a:t>Håll klotet i midjehöjd och med handflatan uppåt. Placera ett klot i handen (utan att titta på  vikten). Om du kan hålla klotet i ca 5 sekunder (klotet kan gå nedåt lite) så är det rätt vikt för dig. Tumhålet bör vara så stort att tummen kan rotera lite men utan att spelaren måste klämma hårt för att inte tappa klotet.</a:t>
            </a:r>
            <a:endParaRPr/>
          </a:p>
          <a:p>
            <a:pPr indent="0" lvl="0" marL="0" marR="0" rtl="0" algn="l">
              <a:spcBef>
                <a:spcPts val="625"/>
              </a:spcBef>
              <a:spcAft>
                <a:spcPts val="0"/>
              </a:spcAft>
              <a:buNone/>
            </a:pPr>
            <a:r>
              <a:rPr lang="sv-SE" sz="2000">
                <a:solidFill>
                  <a:srgbClr val="D8D8D8"/>
                </a:solidFill>
                <a:latin typeface="Rokkitt"/>
                <a:ea typeface="Rokkitt"/>
                <a:cs typeface="Rokkitt"/>
                <a:sym typeface="Rokkitt"/>
              </a:rPr>
              <a:t>För en 2-handspelare kan klotet vara något tyngre då spelaren använder båda händerna i svingen. Fingerhålens storlek är viktigare då tumhålet i regel inte används.</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Greppet tas med långfinger, ringfinger och tumme för de som swingar med en hand.</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FBE201"/>
                </a:solidFill>
                <a:latin typeface="Rokkitt"/>
                <a:ea typeface="Rokkitt"/>
                <a:cs typeface="Rokkitt"/>
                <a:sym typeface="Rokkitt"/>
              </a:rPr>
              <a:t>Det är inte spelarens ålder som avgör utan dess fysiska förutsättningar.</a:t>
            </a:r>
            <a:endParaRPr/>
          </a:p>
          <a:p>
            <a:pPr indent="0" lvl="0" marL="0" marR="0" rtl="0" algn="l">
              <a:spcBef>
                <a:spcPts val="0"/>
              </a:spcBef>
              <a:spcAft>
                <a:spcPts val="0"/>
              </a:spcAft>
              <a:buNone/>
            </a:pPr>
            <a:r>
              <a:t/>
            </a:r>
            <a:endParaRPr sz="2000">
              <a:solidFill>
                <a:srgbClr val="D8D8D8"/>
              </a:solidFill>
              <a:latin typeface="Rokkitt"/>
              <a:ea typeface="Rokkitt"/>
              <a:cs typeface="Rokkitt"/>
              <a:sym typeface="Rokkitt"/>
            </a:endParaRPr>
          </a:p>
        </p:txBody>
      </p:sp>
      <p:pic>
        <p:nvPicPr>
          <p:cNvPr descr="Schematic&#10;&#10;Description automatically generated" id="226" name="Google Shape;226;p14"/>
          <p:cNvPicPr preferRelativeResize="0"/>
          <p:nvPr/>
        </p:nvPicPr>
        <p:blipFill rotWithShape="1">
          <a:blip r:embed="rId4">
            <a:alphaModFix/>
          </a:blip>
          <a:srcRect b="0" l="0" r="0" t="0"/>
          <a:stretch/>
        </p:blipFill>
        <p:spPr>
          <a:xfrm>
            <a:off x="9898636" y="4072067"/>
            <a:ext cx="1289350" cy="1779797"/>
          </a:xfrm>
          <a:prstGeom prst="rect">
            <a:avLst/>
          </a:prstGeom>
          <a:noFill/>
          <a:ln>
            <a:noFill/>
          </a:ln>
        </p:spPr>
      </p:pic>
      <p:pic>
        <p:nvPicPr>
          <p:cNvPr descr="Icon&#10;&#10;Description automatically generated" id="227" name="Google Shape;227;p14"/>
          <p:cNvPicPr preferRelativeResize="0"/>
          <p:nvPr/>
        </p:nvPicPr>
        <p:blipFill rotWithShape="1">
          <a:blip r:embed="rId5">
            <a:alphaModFix/>
          </a:blip>
          <a:srcRect b="0" l="0" r="0" t="0"/>
          <a:stretch/>
        </p:blipFill>
        <p:spPr>
          <a:xfrm>
            <a:off x="8102795" y="1816581"/>
            <a:ext cx="1418275" cy="1588169"/>
          </a:xfrm>
          <a:prstGeom prst="rect">
            <a:avLst/>
          </a:prstGeom>
          <a:noFill/>
          <a:ln>
            <a:noFill/>
          </a:ln>
        </p:spPr>
      </p:pic>
      <p:pic>
        <p:nvPicPr>
          <p:cNvPr id="228" name="Google Shape;228;p14"/>
          <p:cNvPicPr preferRelativeResize="0"/>
          <p:nvPr/>
        </p:nvPicPr>
        <p:blipFill rotWithShape="1">
          <a:blip r:embed="rId6">
            <a:alphaModFix/>
          </a:blip>
          <a:srcRect b="0" l="0" r="0" t="0"/>
          <a:stretch/>
        </p:blipFill>
        <p:spPr>
          <a:xfrm>
            <a:off x="9973136" y="1775331"/>
            <a:ext cx="1418275" cy="17310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cxnSp>
        <p:nvCxnSpPr>
          <p:cNvPr id="234" name="Google Shape;234;p1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35" name="Google Shape;235;p15"/>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36" name="Google Shape;236;p15"/>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SKOR</a:t>
            </a:r>
            <a:endParaRPr/>
          </a:p>
        </p:txBody>
      </p:sp>
      <p:sp>
        <p:nvSpPr>
          <p:cNvPr id="237" name="Google Shape;237;p15"/>
          <p:cNvSpPr txBox="1"/>
          <p:nvPr/>
        </p:nvSpPr>
        <p:spPr>
          <a:xfrm>
            <a:off x="530679" y="1796572"/>
            <a:ext cx="7282542"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Skor finns att låna eller hyra i bowlinghallen</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Skorna är uppbyggda så att främre delen av skon är tänkt att kunna glida på (glidsulan) och bakre delen är tänkt att fungera som broms (gummiklacken) på den foten bowlaren kommer fram. På skorna du lånar ser båda skorna likadana ut för att det ska passa både höger och vänsterhänta.</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FBE201"/>
                </a:solidFill>
                <a:latin typeface="Rokkitt"/>
                <a:ea typeface="Rokkitt"/>
                <a:cs typeface="Rokkitt"/>
                <a:sym typeface="Rokkitt"/>
              </a:rPr>
              <a:t>I de allra flesta bowlinghallar är det är obligatoriskt att använda bowlingskor nere på banområdet.</a:t>
            </a:r>
            <a:endParaRPr sz="2000">
              <a:solidFill>
                <a:srgbClr val="FBE201"/>
              </a:solidFill>
              <a:latin typeface="Rokkitt"/>
              <a:ea typeface="Rokkitt"/>
              <a:cs typeface="Rokkitt"/>
              <a:sym typeface="Rokkitt"/>
            </a:endParaRPr>
          </a:p>
        </p:txBody>
      </p:sp>
      <p:pic>
        <p:nvPicPr>
          <p:cNvPr id="238" name="Google Shape;238;p15"/>
          <p:cNvPicPr preferRelativeResize="0"/>
          <p:nvPr/>
        </p:nvPicPr>
        <p:blipFill rotWithShape="1">
          <a:blip r:embed="rId4">
            <a:alphaModFix/>
          </a:blip>
          <a:srcRect b="26678" l="0" r="0" t="34276"/>
          <a:stretch/>
        </p:blipFill>
        <p:spPr>
          <a:xfrm rot="664555">
            <a:off x="8122815" y="2600455"/>
            <a:ext cx="3666067" cy="20330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cxnSp>
        <p:nvCxnSpPr>
          <p:cNvPr id="244" name="Google Shape;244;p1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45" name="Google Shape;245;p16"/>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46" name="Google Shape;246;p16"/>
          <p:cNvSpPr txBox="1"/>
          <p:nvPr/>
        </p:nvSpPr>
        <p:spPr>
          <a:xfrm>
            <a:off x="5366723"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SPELA BOWLING</a:t>
            </a:r>
            <a:endParaRPr/>
          </a:p>
        </p:txBody>
      </p:sp>
      <p:sp>
        <p:nvSpPr>
          <p:cNvPr id="247" name="Google Shape;247;p16"/>
          <p:cNvSpPr txBox="1"/>
          <p:nvPr/>
        </p:nvSpPr>
        <p:spPr>
          <a:xfrm>
            <a:off x="530679" y="1796572"/>
            <a:ext cx="5697126"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Nu har vi kommit så långt att det är dags att gå ut på banan och slå lite strikes.. Nåja, så enkelt är det kanske inte.</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Här kommer några tips på hur du kan slå ned lite fler käglor och kanske vinna familjemästerskapet nästa gång.</a:t>
            </a:r>
            <a:endParaRPr sz="2000">
              <a:solidFill>
                <a:srgbClr val="FBE201"/>
              </a:solidFill>
              <a:latin typeface="Rokkitt"/>
              <a:ea typeface="Rokkitt"/>
              <a:cs typeface="Rokkitt"/>
              <a:sym typeface="Rokkitt"/>
            </a:endParaRPr>
          </a:p>
        </p:txBody>
      </p:sp>
      <p:pic>
        <p:nvPicPr>
          <p:cNvPr id="248" name="Google Shape;248;p16" title="Film fo╠êr ka╠êgelfall 1 hands Perfekt strike"/>
          <p:cNvPicPr preferRelativeResize="0"/>
          <p:nvPr/>
        </p:nvPicPr>
        <p:blipFill rotWithShape="1">
          <a:blip r:embed="rId4">
            <a:alphaModFix/>
          </a:blip>
          <a:srcRect b="0" l="0" r="0" t="0"/>
          <a:stretch/>
        </p:blipFill>
        <p:spPr>
          <a:xfrm>
            <a:off x="7661189" y="1582603"/>
            <a:ext cx="4000132" cy="2260075"/>
          </a:xfrm>
          <a:prstGeom prst="rect">
            <a:avLst/>
          </a:prstGeom>
          <a:noFill/>
          <a:ln>
            <a:noFill/>
          </a:ln>
        </p:spPr>
      </p:pic>
      <p:pic>
        <p:nvPicPr>
          <p:cNvPr id="249" name="Google Shape;249;p16" title="Film fo╠êr ka╠êgelfall 2 hands Perfekt strike"/>
          <p:cNvPicPr preferRelativeResize="0"/>
          <p:nvPr/>
        </p:nvPicPr>
        <p:blipFill rotWithShape="1">
          <a:blip r:embed="rId5">
            <a:alphaModFix/>
          </a:blip>
          <a:srcRect b="0" l="0" r="0" t="0"/>
          <a:stretch/>
        </p:blipFill>
        <p:spPr>
          <a:xfrm>
            <a:off x="7661189" y="4135338"/>
            <a:ext cx="4000132" cy="226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cxnSp>
        <p:nvCxnSpPr>
          <p:cNvPr id="255" name="Google Shape;255;p1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56" name="Google Shape;256;p17"/>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57" name="Google Shape;257;p17"/>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UPPVÄRMNING</a:t>
            </a:r>
            <a:endParaRPr/>
          </a:p>
        </p:txBody>
      </p:sp>
      <p:sp>
        <p:nvSpPr>
          <p:cNvPr id="258" name="Google Shape;258;p17"/>
          <p:cNvSpPr txBox="1"/>
          <p:nvPr/>
        </p:nvSpPr>
        <p:spPr>
          <a:xfrm>
            <a:off x="530679" y="1796572"/>
            <a:ext cx="7192735" cy="3518912"/>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D8D8D8"/>
                </a:solidFill>
                <a:latin typeface="Rokkitt"/>
                <a:ea typeface="Rokkitt"/>
                <a:cs typeface="Rokkitt"/>
                <a:sym typeface="Rokkitt"/>
              </a:rPr>
              <a:t>Varför är det viktigt med uppvärmning?</a:t>
            </a:r>
            <a:endParaRPr/>
          </a:p>
          <a:p>
            <a:pPr indent="0" lvl="0" marL="828039" marR="0" rtl="0" algn="l">
              <a:spcBef>
                <a:spcPts val="0"/>
              </a:spcBef>
              <a:spcAft>
                <a:spcPts val="0"/>
              </a:spcAft>
              <a:buNone/>
            </a:pPr>
            <a:r>
              <a:rPr lang="sv-SE" sz="2000">
                <a:solidFill>
                  <a:srgbClr val="D8D8D8"/>
                </a:solidFill>
                <a:latin typeface="Rokkitt"/>
                <a:ea typeface="Rokkitt"/>
                <a:cs typeface="Rokkitt"/>
                <a:sym typeface="Rokkitt"/>
              </a:rPr>
              <a:t>1. Förebygga skador</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2. Förbereda kroppen för att kunna prestera så bra som möjligt</a:t>
            </a:r>
            <a:endParaRPr/>
          </a:p>
          <a:p>
            <a:pPr indent="0" lvl="0" marL="228600" marR="0" rtl="0" algn="l">
              <a:spcBef>
                <a:spcPts val="0"/>
              </a:spcBef>
              <a:spcAft>
                <a:spcPts val="0"/>
              </a:spcAft>
              <a:buNone/>
            </a:pPr>
            <a:r>
              <a:rPr lang="sv-SE" sz="2000">
                <a:solidFill>
                  <a:srgbClr val="D8D8D8"/>
                </a:solidFill>
                <a:latin typeface="Rokkitt"/>
                <a:ea typeface="Rokkitt"/>
                <a:cs typeface="Rokkitt"/>
                <a:sym typeface="Rokkitt"/>
              </a:rPr>
              <a:t>När kroppstemperaturen höjs minskar motståndet i muskler och leder, vilket ger en ökad rörlighet. Det beror på att ledvätskan smörjer leden. En ökad temperatur i muskeln gör att den blir mer elastisk, och risken att få en bristning i muskeln (sträckning) minskar. </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Det krävs mer kraft att dra sönder en varm muskel.</a:t>
            </a:r>
            <a:endParaRPr/>
          </a:p>
          <a:p>
            <a:pPr indent="0" lvl="0" marL="360000" marR="0" rtl="0" algn="l">
              <a:lnSpc>
                <a:spcPct val="90000"/>
              </a:lnSpc>
              <a:spcBef>
                <a:spcPts val="500"/>
              </a:spcBef>
              <a:spcAft>
                <a:spcPts val="0"/>
              </a:spcAft>
              <a:buNone/>
            </a:pPr>
            <a:r>
              <a:t/>
            </a:r>
            <a:endParaRPr sz="2000">
              <a:solidFill>
                <a:srgbClr val="FBE201"/>
              </a:solidFill>
              <a:latin typeface="Rokkitt"/>
              <a:ea typeface="Rokkitt"/>
              <a:cs typeface="Rokkitt"/>
              <a:sym typeface="Rokkitt"/>
            </a:endParaRPr>
          </a:p>
        </p:txBody>
      </p:sp>
      <p:pic>
        <p:nvPicPr>
          <p:cNvPr descr="warm-00" id="259" name="Google Shape;259;p17"/>
          <p:cNvPicPr preferRelativeResize="0"/>
          <p:nvPr/>
        </p:nvPicPr>
        <p:blipFill rotWithShape="1">
          <a:blip r:embed="rId4">
            <a:alphaModFix/>
          </a:blip>
          <a:srcRect b="0" l="0" r="0" t="0"/>
          <a:stretch/>
        </p:blipFill>
        <p:spPr>
          <a:xfrm>
            <a:off x="1980000" y="5220000"/>
            <a:ext cx="900000" cy="861555"/>
          </a:xfrm>
          <a:prstGeom prst="rect">
            <a:avLst/>
          </a:prstGeom>
          <a:noFill/>
          <a:ln>
            <a:noFill/>
          </a:ln>
        </p:spPr>
      </p:pic>
      <p:pic>
        <p:nvPicPr>
          <p:cNvPr descr="warm-03" id="260" name="Google Shape;260;p17"/>
          <p:cNvPicPr preferRelativeResize="0"/>
          <p:nvPr/>
        </p:nvPicPr>
        <p:blipFill rotWithShape="1">
          <a:blip r:embed="rId5">
            <a:alphaModFix/>
          </a:blip>
          <a:srcRect b="0" l="0" r="0" t="0"/>
          <a:stretch/>
        </p:blipFill>
        <p:spPr>
          <a:xfrm>
            <a:off x="5219999" y="5220000"/>
            <a:ext cx="900000" cy="861905"/>
          </a:xfrm>
          <a:prstGeom prst="rect">
            <a:avLst/>
          </a:prstGeom>
          <a:noFill/>
          <a:ln>
            <a:noFill/>
          </a:ln>
        </p:spPr>
      </p:pic>
      <p:pic>
        <p:nvPicPr>
          <p:cNvPr descr="warm-04" id="261" name="Google Shape;261;p17"/>
          <p:cNvPicPr preferRelativeResize="0"/>
          <p:nvPr/>
        </p:nvPicPr>
        <p:blipFill rotWithShape="1">
          <a:blip r:embed="rId6">
            <a:alphaModFix/>
          </a:blip>
          <a:srcRect b="0" l="0" r="0" t="0"/>
          <a:stretch/>
        </p:blipFill>
        <p:spPr>
          <a:xfrm>
            <a:off x="4140000" y="5220000"/>
            <a:ext cx="900000" cy="861402"/>
          </a:xfrm>
          <a:prstGeom prst="rect">
            <a:avLst/>
          </a:prstGeom>
          <a:noFill/>
          <a:ln>
            <a:noFill/>
          </a:ln>
        </p:spPr>
      </p:pic>
      <p:pic>
        <p:nvPicPr>
          <p:cNvPr descr="warm-05" id="262" name="Google Shape;262;p17"/>
          <p:cNvPicPr preferRelativeResize="0"/>
          <p:nvPr/>
        </p:nvPicPr>
        <p:blipFill rotWithShape="1">
          <a:blip r:embed="rId7">
            <a:alphaModFix/>
          </a:blip>
          <a:srcRect b="0" l="0" r="0" t="0"/>
          <a:stretch/>
        </p:blipFill>
        <p:spPr>
          <a:xfrm>
            <a:off x="3060000" y="5220000"/>
            <a:ext cx="900000" cy="860428"/>
          </a:xfrm>
          <a:prstGeom prst="rect">
            <a:avLst/>
          </a:prstGeom>
          <a:noFill/>
          <a:ln>
            <a:noFill/>
          </a:ln>
        </p:spPr>
      </p:pic>
      <p:pic>
        <p:nvPicPr>
          <p:cNvPr descr="warm-06" id="263" name="Google Shape;263;p17"/>
          <p:cNvPicPr preferRelativeResize="0"/>
          <p:nvPr/>
        </p:nvPicPr>
        <p:blipFill rotWithShape="1">
          <a:blip r:embed="rId8">
            <a:alphaModFix/>
          </a:blip>
          <a:srcRect b="0" l="0" r="0" t="0"/>
          <a:stretch/>
        </p:blipFill>
        <p:spPr>
          <a:xfrm>
            <a:off x="900000" y="5220000"/>
            <a:ext cx="900000" cy="861402"/>
          </a:xfrm>
          <a:prstGeom prst="rect">
            <a:avLst/>
          </a:prstGeom>
          <a:noFill/>
          <a:ln>
            <a:noFill/>
          </a:ln>
        </p:spPr>
      </p:pic>
      <p:pic>
        <p:nvPicPr>
          <p:cNvPr descr="warm-twist" id="264" name="Google Shape;264;p17"/>
          <p:cNvPicPr preferRelativeResize="0"/>
          <p:nvPr/>
        </p:nvPicPr>
        <p:blipFill rotWithShape="1">
          <a:blip r:embed="rId9">
            <a:alphaModFix/>
          </a:blip>
          <a:srcRect b="0" l="0" r="0" t="0"/>
          <a:stretch/>
        </p:blipFill>
        <p:spPr>
          <a:xfrm>
            <a:off x="7380000" y="5220000"/>
            <a:ext cx="900000" cy="861931"/>
          </a:xfrm>
          <a:prstGeom prst="rect">
            <a:avLst/>
          </a:prstGeom>
          <a:noFill/>
          <a:ln>
            <a:noFill/>
          </a:ln>
        </p:spPr>
      </p:pic>
      <p:pic>
        <p:nvPicPr>
          <p:cNvPr descr="warm-08" id="265" name="Google Shape;265;p17"/>
          <p:cNvPicPr preferRelativeResize="0"/>
          <p:nvPr/>
        </p:nvPicPr>
        <p:blipFill rotWithShape="1">
          <a:blip r:embed="rId10">
            <a:alphaModFix/>
          </a:blip>
          <a:srcRect b="0" l="0" r="0" t="0"/>
          <a:stretch/>
        </p:blipFill>
        <p:spPr>
          <a:xfrm>
            <a:off x="6300000" y="5220000"/>
            <a:ext cx="900000" cy="8619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cxnSp>
        <p:nvCxnSpPr>
          <p:cNvPr id="271" name="Google Shape;271;p1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72" name="Google Shape;272;p18"/>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73" name="Google Shape;273;p18"/>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1-HANDSSVING</a:t>
            </a:r>
            <a:endParaRPr/>
          </a:p>
        </p:txBody>
      </p:sp>
      <p:sp>
        <p:nvSpPr>
          <p:cNvPr id="274" name="Google Shape;274;p18"/>
          <p:cNvSpPr txBox="1"/>
          <p:nvPr/>
        </p:nvSpPr>
        <p:spPr>
          <a:xfrm>
            <a:off x="530679" y="1796572"/>
            <a:ext cx="8281548" cy="1631216"/>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D8D8D8"/>
                </a:solidFill>
                <a:latin typeface="Rokkitt"/>
                <a:ea typeface="Rokkitt"/>
                <a:cs typeface="Rokkitt"/>
                <a:sym typeface="Rokkitt"/>
              </a:rPr>
              <a:t>Bowling är en repetitionssport. För att kunna repetera din </a:t>
            </a:r>
            <a:r>
              <a:rPr lang="sv-SE" sz="2000">
                <a:solidFill>
                  <a:srgbClr val="F2F2F2"/>
                </a:solidFill>
                <a:latin typeface="Rokkitt"/>
                <a:ea typeface="Rokkitt"/>
                <a:cs typeface="Rokkitt"/>
                <a:sym typeface="Rokkitt"/>
              </a:rPr>
              <a:t>sving </a:t>
            </a:r>
            <a:r>
              <a:rPr lang="sv-SE" sz="2000">
                <a:solidFill>
                  <a:srgbClr val="D8D8D8"/>
                </a:solidFill>
                <a:latin typeface="Rokkitt"/>
                <a:ea typeface="Rokkitt"/>
                <a:cs typeface="Rokkitt"/>
                <a:sym typeface="Rokkitt"/>
              </a:rPr>
              <a:t>så är det en fördel om du kan vara så avspänd som möjligt. Som vi beskrev i en tidigare punkt så styrs den möjligheten vanligen av passformen på klotet.</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Ju mindre du behöver anstränga dig för att hålla i klotet desto lättare blir det att repetera svingen.</a:t>
            </a:r>
            <a:endParaRPr sz="2000">
              <a:solidFill>
                <a:srgbClr val="D8D8D8"/>
              </a:solidFill>
              <a:latin typeface="Rokkitt"/>
              <a:ea typeface="Rokkitt"/>
              <a:cs typeface="Rokkitt"/>
              <a:sym typeface="Rokkitt"/>
            </a:endParaRPr>
          </a:p>
        </p:txBody>
      </p:sp>
      <p:pic>
        <p:nvPicPr>
          <p:cNvPr id="275" name="Google Shape;275;p18"/>
          <p:cNvPicPr preferRelativeResize="0"/>
          <p:nvPr/>
        </p:nvPicPr>
        <p:blipFill rotWithShape="1">
          <a:blip r:embed="rId4">
            <a:alphaModFix/>
          </a:blip>
          <a:srcRect b="41596" l="60080" r="16624" t="16065"/>
          <a:stretch/>
        </p:blipFill>
        <p:spPr>
          <a:xfrm>
            <a:off x="5584370" y="4014694"/>
            <a:ext cx="4751616" cy="2429358"/>
          </a:xfrm>
          <a:prstGeom prst="rect">
            <a:avLst/>
          </a:prstGeom>
          <a:noFill/>
          <a:ln>
            <a:noFill/>
          </a:ln>
        </p:spPr>
      </p:pic>
      <p:pic>
        <p:nvPicPr>
          <p:cNvPr descr="A picture containing diagram&#10;&#10;Description automatically generated" id="276" name="Google Shape;276;p18"/>
          <p:cNvPicPr preferRelativeResize="0"/>
          <p:nvPr/>
        </p:nvPicPr>
        <p:blipFill rotWithShape="1">
          <a:blip r:embed="rId5">
            <a:alphaModFix/>
          </a:blip>
          <a:srcRect b="0" l="0" r="0" t="0"/>
          <a:stretch/>
        </p:blipFill>
        <p:spPr>
          <a:xfrm>
            <a:off x="777211" y="4205468"/>
            <a:ext cx="4486258" cy="20478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cxnSp>
        <p:nvCxnSpPr>
          <p:cNvPr id="282" name="Google Shape;282;p19"/>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83" name="Google Shape;283;p19"/>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84" name="Google Shape;284;p19"/>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2-HANDSS</a:t>
            </a:r>
            <a:r>
              <a:rPr lang="sv-SE" sz="3600">
                <a:solidFill>
                  <a:srgbClr val="FAE200"/>
                </a:solidFill>
                <a:latin typeface="Montserrat Medium"/>
                <a:ea typeface="Montserrat Medium"/>
                <a:cs typeface="Montserrat Medium"/>
                <a:sym typeface="Montserrat Medium"/>
              </a:rPr>
              <a:t>V</a:t>
            </a:r>
            <a:r>
              <a:rPr lang="sv-SE" sz="3600">
                <a:solidFill>
                  <a:srgbClr val="FBE201"/>
                </a:solidFill>
                <a:latin typeface="Montserrat Medium"/>
                <a:ea typeface="Montserrat Medium"/>
                <a:cs typeface="Montserrat Medium"/>
                <a:sym typeface="Montserrat Medium"/>
              </a:rPr>
              <a:t>ING</a:t>
            </a:r>
            <a:endParaRPr/>
          </a:p>
        </p:txBody>
      </p:sp>
      <p:sp>
        <p:nvSpPr>
          <p:cNvPr id="285" name="Google Shape;285;p19"/>
          <p:cNvSpPr txBox="1"/>
          <p:nvPr/>
        </p:nvSpPr>
        <p:spPr>
          <a:xfrm>
            <a:off x="530679" y="1796572"/>
            <a:ext cx="7192735" cy="1015663"/>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D8D8D8"/>
                </a:solidFill>
                <a:latin typeface="Rokkitt"/>
                <a:ea typeface="Rokkitt"/>
                <a:cs typeface="Rokkitt"/>
                <a:sym typeface="Rokkitt"/>
              </a:rPr>
              <a:t>Den här tekniken kräver en annan typ av </a:t>
            </a:r>
            <a:r>
              <a:rPr lang="sv-SE" sz="2000">
                <a:solidFill>
                  <a:srgbClr val="F2F2F2"/>
                </a:solidFill>
                <a:latin typeface="Rokkitt"/>
                <a:ea typeface="Rokkitt"/>
                <a:cs typeface="Rokkitt"/>
                <a:sym typeface="Rokkitt"/>
              </a:rPr>
              <a:t>sving</a:t>
            </a:r>
            <a:r>
              <a:rPr lang="sv-SE" sz="2000">
                <a:solidFill>
                  <a:srgbClr val="D8D8D8"/>
                </a:solidFill>
                <a:latin typeface="Rokkitt"/>
                <a:ea typeface="Rokkitt"/>
                <a:cs typeface="Rokkitt"/>
                <a:sym typeface="Rokkitt"/>
              </a:rPr>
              <a:t>, där icke spelarm ”ersätter” tummen och stöttar klotet mot spelarmen under swingen.</a:t>
            </a:r>
            <a:endParaRPr sz="2000">
              <a:solidFill>
                <a:srgbClr val="D8D8D8"/>
              </a:solidFill>
              <a:latin typeface="Rokkitt"/>
              <a:ea typeface="Rokkitt"/>
              <a:cs typeface="Rokkitt"/>
              <a:sym typeface="Rokkitt"/>
            </a:endParaRPr>
          </a:p>
        </p:txBody>
      </p:sp>
      <p:pic>
        <p:nvPicPr>
          <p:cNvPr id="286" name="Google Shape;286;p19"/>
          <p:cNvPicPr preferRelativeResize="0"/>
          <p:nvPr/>
        </p:nvPicPr>
        <p:blipFill rotWithShape="1">
          <a:blip r:embed="rId4">
            <a:alphaModFix/>
          </a:blip>
          <a:srcRect b="40136" l="72507" r="19398" t="21176"/>
          <a:stretch/>
        </p:blipFill>
        <p:spPr>
          <a:xfrm>
            <a:off x="7842103" y="1796571"/>
            <a:ext cx="3437193" cy="46205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cxnSp>
        <p:nvCxnSpPr>
          <p:cNvPr id="98" name="Google Shape;98;p2"/>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99" name="Google Shape;99;p2"/>
          <p:cNvPicPr preferRelativeResize="0"/>
          <p:nvPr/>
        </p:nvPicPr>
        <p:blipFill rotWithShape="1">
          <a:blip r:embed="rId3">
            <a:alphaModFix/>
          </a:blip>
          <a:srcRect b="0" l="0" r="0" t="0"/>
          <a:stretch/>
        </p:blipFill>
        <p:spPr>
          <a:xfrm>
            <a:off x="1546389" y="394492"/>
            <a:ext cx="10564186" cy="1637171"/>
          </a:xfrm>
          <a:prstGeom prst="rect">
            <a:avLst/>
          </a:prstGeom>
          <a:noFill/>
          <a:ln>
            <a:noFill/>
          </a:ln>
        </p:spPr>
      </p:pic>
      <p:sp>
        <p:nvSpPr>
          <p:cNvPr id="100" name="Google Shape;100;p2"/>
          <p:cNvSpPr txBox="1"/>
          <p:nvPr/>
        </p:nvSpPr>
        <p:spPr>
          <a:xfrm>
            <a:off x="2172621" y="1270724"/>
            <a:ext cx="6394810" cy="6694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750">
                <a:solidFill>
                  <a:srgbClr val="FBE201"/>
                </a:solidFill>
                <a:latin typeface="Montserrat Medium"/>
                <a:ea typeface="Montserrat Medium"/>
                <a:cs typeface="Montserrat Medium"/>
                <a:sym typeface="Montserrat Medium"/>
              </a:rPr>
              <a:t>KURSENS INNEHÅLL </a:t>
            </a:r>
            <a:endParaRPr sz="3750">
              <a:solidFill>
                <a:srgbClr val="FBE201"/>
              </a:solidFill>
              <a:latin typeface="Montserrat Medium"/>
              <a:ea typeface="Montserrat Medium"/>
              <a:cs typeface="Montserrat Medium"/>
              <a:sym typeface="Montserrat Medium"/>
            </a:endParaRPr>
          </a:p>
        </p:txBody>
      </p:sp>
      <p:sp>
        <p:nvSpPr>
          <p:cNvPr id="101" name="Google Shape;101;p2"/>
          <p:cNvSpPr txBox="1"/>
          <p:nvPr/>
        </p:nvSpPr>
        <p:spPr>
          <a:xfrm>
            <a:off x="1902279" y="2579914"/>
            <a:ext cx="6664004"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4C769D"/>
              </a:buClr>
              <a:buSzPts val="2400"/>
              <a:buFont typeface="Arial"/>
              <a:buChar char="•"/>
            </a:pPr>
            <a:r>
              <a:rPr lang="sv-SE" sz="2400">
                <a:solidFill>
                  <a:srgbClr val="4C769D"/>
                </a:solidFill>
                <a:latin typeface="Montserrat"/>
                <a:ea typeface="Montserrat"/>
                <a:cs typeface="Montserrat"/>
                <a:sym typeface="Montserrat"/>
              </a:rPr>
              <a:t>VÄLKOMMEN TILL SPORTEN BOWLING</a:t>
            </a:r>
            <a:endParaRPr/>
          </a:p>
          <a:p>
            <a:pPr indent="-342900" lvl="0" marL="342900" marR="0" rtl="0" algn="l">
              <a:spcBef>
                <a:spcPts val="0"/>
              </a:spcBef>
              <a:spcAft>
                <a:spcPts val="0"/>
              </a:spcAft>
              <a:buClr>
                <a:srgbClr val="4C769D"/>
              </a:buClr>
              <a:buSzPts val="2400"/>
              <a:buFont typeface="Arial"/>
              <a:buChar char="•"/>
            </a:pPr>
            <a:r>
              <a:rPr lang="sv-SE" sz="2400">
                <a:solidFill>
                  <a:srgbClr val="4C769D"/>
                </a:solidFill>
                <a:latin typeface="Montserrat"/>
                <a:ea typeface="Montserrat"/>
                <a:cs typeface="Montserrat"/>
                <a:sym typeface="Montserrat"/>
              </a:rPr>
              <a:t>UTBILDNING</a:t>
            </a:r>
            <a:endParaRPr/>
          </a:p>
          <a:p>
            <a:pPr indent="-342900" lvl="0" marL="342900" marR="0" rtl="0" algn="l">
              <a:spcBef>
                <a:spcPts val="0"/>
              </a:spcBef>
              <a:spcAft>
                <a:spcPts val="0"/>
              </a:spcAft>
              <a:buClr>
                <a:srgbClr val="4C769D"/>
              </a:buClr>
              <a:buSzPts val="2400"/>
              <a:buFont typeface="Arial"/>
              <a:buChar char="•"/>
            </a:pPr>
            <a:r>
              <a:rPr lang="sv-SE" sz="2400">
                <a:solidFill>
                  <a:srgbClr val="4C769D"/>
                </a:solidFill>
                <a:latin typeface="Montserrat"/>
                <a:ea typeface="Montserrat"/>
                <a:cs typeface="Montserrat"/>
                <a:sym typeface="Montserrat"/>
              </a:rPr>
              <a:t>UTRUSTNING</a:t>
            </a:r>
            <a:endParaRPr/>
          </a:p>
          <a:p>
            <a:pPr indent="-342900" lvl="0" marL="342900" marR="0" rtl="0" algn="l">
              <a:spcBef>
                <a:spcPts val="0"/>
              </a:spcBef>
              <a:spcAft>
                <a:spcPts val="0"/>
              </a:spcAft>
              <a:buClr>
                <a:srgbClr val="4C769D"/>
              </a:buClr>
              <a:buSzPts val="2400"/>
              <a:buFont typeface="Arial"/>
              <a:buChar char="•"/>
            </a:pPr>
            <a:r>
              <a:rPr lang="sv-SE" sz="2400">
                <a:solidFill>
                  <a:srgbClr val="4C769D"/>
                </a:solidFill>
                <a:latin typeface="Montserrat"/>
                <a:ea typeface="Montserrat"/>
                <a:cs typeface="Montserrat"/>
                <a:sym typeface="Montserrat"/>
              </a:rPr>
              <a:t>BANAN</a:t>
            </a:r>
            <a:endParaRPr/>
          </a:p>
          <a:p>
            <a:pPr indent="-342900" lvl="0" marL="342900" marR="0" rtl="0" algn="l">
              <a:spcBef>
                <a:spcPts val="0"/>
              </a:spcBef>
              <a:spcAft>
                <a:spcPts val="0"/>
              </a:spcAft>
              <a:buClr>
                <a:srgbClr val="4C769D"/>
              </a:buClr>
              <a:buSzPts val="2400"/>
              <a:buFont typeface="Arial"/>
              <a:buChar char="•"/>
            </a:pPr>
            <a:r>
              <a:rPr lang="sv-SE" sz="2400">
                <a:solidFill>
                  <a:srgbClr val="4C769D"/>
                </a:solidFill>
                <a:latin typeface="Montserrat"/>
                <a:ea typeface="Montserrat"/>
                <a:cs typeface="Montserrat"/>
                <a:sym typeface="Montserrat"/>
              </a:rPr>
              <a:t>ATT SPELA </a:t>
            </a:r>
            <a:endParaRPr/>
          </a:p>
          <a:p>
            <a:pPr indent="-342900" lvl="0" marL="342900" marR="0" rtl="0" algn="l">
              <a:spcBef>
                <a:spcPts val="0"/>
              </a:spcBef>
              <a:spcAft>
                <a:spcPts val="0"/>
              </a:spcAft>
              <a:buClr>
                <a:srgbClr val="4C769D"/>
              </a:buClr>
              <a:buSzPts val="2400"/>
              <a:buFont typeface="Arial"/>
              <a:buChar char="•"/>
            </a:pPr>
            <a:r>
              <a:rPr lang="sv-SE" sz="2400">
                <a:solidFill>
                  <a:srgbClr val="4C769D"/>
                </a:solidFill>
                <a:latin typeface="Montserrat"/>
                <a:ea typeface="Montserrat"/>
                <a:cs typeface="Montserrat"/>
                <a:sym typeface="Montserrat"/>
              </a:rPr>
              <a:t>RÄKNA </a:t>
            </a:r>
            <a:endParaRPr/>
          </a:p>
          <a:p>
            <a:pPr indent="-342900" lvl="0" marL="342900" marR="0" rtl="0" algn="l">
              <a:spcBef>
                <a:spcPts val="0"/>
              </a:spcBef>
              <a:spcAft>
                <a:spcPts val="0"/>
              </a:spcAft>
              <a:buClr>
                <a:srgbClr val="4C769D"/>
              </a:buClr>
              <a:buSzPts val="2400"/>
              <a:buFont typeface="Arial"/>
              <a:buChar char="•"/>
            </a:pPr>
            <a:r>
              <a:rPr lang="sv-SE" sz="2400">
                <a:solidFill>
                  <a:srgbClr val="4C769D"/>
                </a:solidFill>
                <a:latin typeface="Montserrat"/>
                <a:ea typeface="Montserrat"/>
                <a:cs typeface="Montserrat"/>
                <a:sym typeface="Montserrat"/>
              </a:rPr>
              <a:t>TÄVLA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cxnSp>
        <p:nvCxnSpPr>
          <p:cNvPr id="292" name="Google Shape;292;p20"/>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293" name="Google Shape;293;p20"/>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294" name="Google Shape;294;p20"/>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ANSATSEN</a:t>
            </a:r>
            <a:endParaRPr/>
          </a:p>
        </p:txBody>
      </p:sp>
      <p:sp>
        <p:nvSpPr>
          <p:cNvPr id="295" name="Google Shape;295;p20"/>
          <p:cNvSpPr txBox="1"/>
          <p:nvPr/>
        </p:nvSpPr>
        <p:spPr>
          <a:xfrm>
            <a:off x="530680" y="1796572"/>
            <a:ext cx="5804218" cy="2031325"/>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1800">
                <a:solidFill>
                  <a:srgbClr val="D8D8D8"/>
                </a:solidFill>
                <a:latin typeface="Rokkitt"/>
                <a:ea typeface="Rokkitt"/>
                <a:cs typeface="Rokkitt"/>
                <a:sym typeface="Rokkitt"/>
              </a:rPr>
              <a:t>För att lättare stå i balans när vi släpper klotet så strävar vi efter att komma fram med vänster fot om du är högerhänt. Ansatslängden är individuell och skiljer sig mellan spelare. Längden anpassas efter spelarens naturliga ansats.</a:t>
            </a:r>
            <a:br>
              <a:rPr lang="sv-SE" sz="1800">
                <a:solidFill>
                  <a:srgbClr val="D8D8D8"/>
                </a:solidFill>
                <a:latin typeface="Rokkitt"/>
                <a:ea typeface="Rokkitt"/>
                <a:cs typeface="Rokkitt"/>
                <a:sym typeface="Rokkitt"/>
              </a:rPr>
            </a:br>
            <a:r>
              <a:rPr lang="sv-SE" sz="1800">
                <a:solidFill>
                  <a:srgbClr val="FAE200"/>
                </a:solidFill>
                <a:latin typeface="Rokkitt"/>
                <a:ea typeface="Rokkitt"/>
                <a:cs typeface="Rokkitt"/>
                <a:sym typeface="Rokkitt"/>
              </a:rPr>
              <a:t>Bilden nedan beskriver grunden i en ansats anpassad för en högerhänt spelare.</a:t>
            </a:r>
            <a:endParaRPr sz="2000">
              <a:solidFill>
                <a:srgbClr val="FAE200"/>
              </a:solidFill>
              <a:latin typeface="Rokkitt"/>
              <a:ea typeface="Rokkitt"/>
              <a:cs typeface="Rokkitt"/>
              <a:sym typeface="Rokkitt"/>
            </a:endParaRPr>
          </a:p>
        </p:txBody>
      </p:sp>
      <p:pic>
        <p:nvPicPr>
          <p:cNvPr id="296" name="Google Shape;296;p20"/>
          <p:cNvPicPr preferRelativeResize="0"/>
          <p:nvPr/>
        </p:nvPicPr>
        <p:blipFill rotWithShape="1">
          <a:blip r:embed="rId4">
            <a:alphaModFix/>
          </a:blip>
          <a:srcRect b="0" l="0" r="0" t="0"/>
          <a:stretch/>
        </p:blipFill>
        <p:spPr>
          <a:xfrm>
            <a:off x="3869723" y="3289715"/>
            <a:ext cx="8029575" cy="34669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cxnSp>
        <p:nvCxnSpPr>
          <p:cNvPr id="302" name="Google Shape;302;p2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03" name="Google Shape;303;p21"/>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04" name="Google Shape;304;p21"/>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SLÄPPET</a:t>
            </a:r>
            <a:endParaRPr/>
          </a:p>
        </p:txBody>
      </p:sp>
      <p:sp>
        <p:nvSpPr>
          <p:cNvPr id="305" name="Google Shape;305;p21"/>
          <p:cNvSpPr txBox="1"/>
          <p:nvPr/>
        </p:nvSpPr>
        <p:spPr>
          <a:xfrm>
            <a:off x="530680" y="1796572"/>
            <a:ext cx="6760028" cy="1938992"/>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D8D8D8"/>
                </a:solidFill>
                <a:latin typeface="Rokkitt"/>
                <a:ea typeface="Rokkitt"/>
                <a:cs typeface="Rokkitt"/>
                <a:sym typeface="Rokkitt"/>
              </a:rPr>
              <a:t>Släppet för 1-hands och 2-hands bygger på samma teknik.</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Handens position skall alltid starta rakt bakifrån klotet som på bilden nedan.</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Då har du möjlighet att välja om du vill rulla klotet framåt utan skruv eller att föra fingrarna till sidan av klotet under släppet för att slå ett skruvslag.</a:t>
            </a:r>
            <a:endParaRPr sz="2000">
              <a:solidFill>
                <a:srgbClr val="D8D8D8"/>
              </a:solidFill>
              <a:latin typeface="Rokkitt"/>
              <a:ea typeface="Rokkitt"/>
              <a:cs typeface="Rokkitt"/>
              <a:sym typeface="Rokkitt"/>
            </a:endParaRPr>
          </a:p>
        </p:txBody>
      </p:sp>
      <p:pic>
        <p:nvPicPr>
          <p:cNvPr id="306" name="Google Shape;306;p21"/>
          <p:cNvPicPr preferRelativeResize="0"/>
          <p:nvPr/>
        </p:nvPicPr>
        <p:blipFill rotWithShape="1">
          <a:blip r:embed="rId4">
            <a:alphaModFix/>
          </a:blip>
          <a:srcRect b="32188" l="45911" r="31410" t="38753"/>
          <a:stretch/>
        </p:blipFill>
        <p:spPr>
          <a:xfrm>
            <a:off x="826409" y="4013391"/>
            <a:ext cx="2618921" cy="1887266"/>
          </a:xfrm>
          <a:prstGeom prst="rect">
            <a:avLst/>
          </a:prstGeom>
          <a:noFill/>
          <a:ln>
            <a:noFill/>
          </a:ln>
        </p:spPr>
      </p:pic>
      <p:sp>
        <p:nvSpPr>
          <p:cNvPr id="307" name="Google Shape;307;p21"/>
          <p:cNvSpPr txBox="1"/>
          <p:nvPr/>
        </p:nvSpPr>
        <p:spPr>
          <a:xfrm>
            <a:off x="826409" y="6117945"/>
            <a:ext cx="3219449" cy="400110"/>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FBE201"/>
                </a:solidFill>
                <a:latin typeface="Rokkitt"/>
                <a:ea typeface="Rokkitt"/>
                <a:cs typeface="Rokkitt"/>
                <a:sym typeface="Rokkitt"/>
              </a:rPr>
              <a:t>Rakslag</a:t>
            </a:r>
            <a:endParaRPr sz="2000">
              <a:solidFill>
                <a:srgbClr val="FBE201"/>
              </a:solidFill>
              <a:latin typeface="Rokkitt"/>
              <a:ea typeface="Rokkitt"/>
              <a:cs typeface="Rokkitt"/>
              <a:sym typeface="Rokkitt"/>
            </a:endParaRPr>
          </a:p>
        </p:txBody>
      </p:sp>
      <p:sp>
        <p:nvSpPr>
          <p:cNvPr id="308" name="Google Shape;308;p21"/>
          <p:cNvSpPr txBox="1"/>
          <p:nvPr/>
        </p:nvSpPr>
        <p:spPr>
          <a:xfrm>
            <a:off x="4351792" y="6117945"/>
            <a:ext cx="3219449" cy="400110"/>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FBE201"/>
                </a:solidFill>
                <a:latin typeface="Rokkitt"/>
                <a:ea typeface="Rokkitt"/>
                <a:cs typeface="Rokkitt"/>
                <a:sym typeface="Rokkitt"/>
              </a:rPr>
              <a:t>Skruvslag</a:t>
            </a:r>
            <a:endParaRPr sz="2000">
              <a:solidFill>
                <a:srgbClr val="FBE201"/>
              </a:solidFill>
              <a:latin typeface="Rokkitt"/>
              <a:ea typeface="Rokkitt"/>
              <a:cs typeface="Rokkitt"/>
              <a:sym typeface="Rokkitt"/>
            </a:endParaRPr>
          </a:p>
        </p:txBody>
      </p:sp>
      <p:pic>
        <p:nvPicPr>
          <p:cNvPr id="309" name="Google Shape;309;p21"/>
          <p:cNvPicPr preferRelativeResize="0"/>
          <p:nvPr/>
        </p:nvPicPr>
        <p:blipFill rotWithShape="1">
          <a:blip r:embed="rId5">
            <a:alphaModFix/>
          </a:blip>
          <a:srcRect b="13846" l="797" r="36547" t="8558"/>
          <a:stretch/>
        </p:blipFill>
        <p:spPr>
          <a:xfrm>
            <a:off x="3725863" y="3790819"/>
            <a:ext cx="3068297" cy="2148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cxnSp>
        <p:nvCxnSpPr>
          <p:cNvPr id="315" name="Google Shape;315;p22"/>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16" name="Google Shape;316;p22"/>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17" name="Google Shape;317;p22"/>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SIKTA</a:t>
            </a:r>
            <a:endParaRPr/>
          </a:p>
        </p:txBody>
      </p:sp>
      <p:sp>
        <p:nvSpPr>
          <p:cNvPr id="318" name="Google Shape;318;p22"/>
          <p:cNvSpPr txBox="1"/>
          <p:nvPr/>
        </p:nvSpPr>
        <p:spPr>
          <a:xfrm>
            <a:off x="530679" y="1796572"/>
            <a:ext cx="9365879" cy="1323439"/>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D8D8D8"/>
                </a:solidFill>
                <a:latin typeface="Rokkitt"/>
                <a:ea typeface="Rokkitt"/>
                <a:cs typeface="Rokkitt"/>
                <a:sym typeface="Rokkitt"/>
              </a:rPr>
              <a:t>Siktar gör du genom din </a:t>
            </a:r>
            <a:r>
              <a:rPr lang="sv-SE" sz="2000">
                <a:solidFill>
                  <a:srgbClr val="F2F2F2"/>
                </a:solidFill>
                <a:latin typeface="Rokkitt"/>
                <a:ea typeface="Rokkitt"/>
                <a:cs typeface="Rokkitt"/>
                <a:sym typeface="Rokkitt"/>
              </a:rPr>
              <a:t>svingriktning – klotet hamnar i den riktning du svingar</a:t>
            </a:r>
            <a:r>
              <a:rPr lang="sv-SE" sz="2000">
                <a:solidFill>
                  <a:srgbClr val="D8D8D8"/>
                </a:solidFill>
                <a:latin typeface="Rokkitt"/>
                <a:ea typeface="Rokkitt"/>
                <a:cs typeface="Rokkitt"/>
                <a:sym typeface="Rokkitt"/>
              </a:rPr>
              <a:t>.</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Använd prickarna i ansatsen och pilarna i banan som referenspunkter när du siktar.</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pic>
        <p:nvPicPr>
          <p:cNvPr id="319" name="Google Shape;319;p22"/>
          <p:cNvPicPr preferRelativeResize="0"/>
          <p:nvPr/>
        </p:nvPicPr>
        <p:blipFill rotWithShape="1">
          <a:blip r:embed="rId4">
            <a:alphaModFix/>
          </a:blip>
          <a:srcRect b="0" l="40571" r="51081" t="39441"/>
          <a:stretch/>
        </p:blipFill>
        <p:spPr>
          <a:xfrm rot="5400000">
            <a:off x="3048977" y="655536"/>
            <a:ext cx="2969427" cy="81686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cxnSp>
        <p:nvCxnSpPr>
          <p:cNvPr id="325" name="Google Shape;325;p23"/>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26" name="Google Shape;326;p23"/>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27" name="Google Shape;327;p23"/>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SIKTA</a:t>
            </a:r>
            <a:endParaRPr/>
          </a:p>
        </p:txBody>
      </p:sp>
      <p:sp>
        <p:nvSpPr>
          <p:cNvPr id="328" name="Google Shape;328;p23"/>
          <p:cNvSpPr txBox="1"/>
          <p:nvPr/>
        </p:nvSpPr>
        <p:spPr>
          <a:xfrm>
            <a:off x="530680" y="1796572"/>
            <a:ext cx="5684769" cy="2554545"/>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D8D8D8"/>
                </a:solidFill>
                <a:latin typeface="Rokkitt"/>
                <a:ea typeface="Rokkitt"/>
                <a:cs typeface="Rokkitt"/>
                <a:sym typeface="Rokkitt"/>
              </a:rPr>
              <a:t>För att kunna upprepa ett lyckat slag är det bra att komma ihåg var du stod i ansatsen och vart du siktade vid pilområdet.</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En högerhänt spelare använder vi vänstra skons insida (se bilden), vänsterhänta använder högra skons insida som startpunkt. </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pic>
        <p:nvPicPr>
          <p:cNvPr id="329" name="Google Shape;329;p23"/>
          <p:cNvPicPr preferRelativeResize="0"/>
          <p:nvPr/>
        </p:nvPicPr>
        <p:blipFill rotWithShape="1">
          <a:blip r:embed="rId4">
            <a:alphaModFix/>
          </a:blip>
          <a:srcRect b="0" l="0" r="0" t="0"/>
          <a:stretch/>
        </p:blipFill>
        <p:spPr>
          <a:xfrm>
            <a:off x="6759147" y="2138120"/>
            <a:ext cx="5107326" cy="45168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cxnSp>
        <p:nvCxnSpPr>
          <p:cNvPr id="335" name="Google Shape;335;p2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id="336" name="Google Shape;336;p24"/>
          <p:cNvPicPr preferRelativeResize="0"/>
          <p:nvPr/>
        </p:nvPicPr>
        <p:blipFill rotWithShape="1">
          <a:blip r:embed="rId3">
            <a:alphaModFix/>
          </a:blip>
          <a:srcRect b="0" l="0" r="0" t="0"/>
          <a:stretch/>
        </p:blipFill>
        <p:spPr>
          <a:xfrm>
            <a:off x="520337" y="3438571"/>
            <a:ext cx="11151325" cy="2462692"/>
          </a:xfrm>
          <a:prstGeom prst="rect">
            <a:avLst/>
          </a:prstGeom>
          <a:noFill/>
          <a:ln>
            <a:noFill/>
          </a:ln>
        </p:spPr>
      </p:pic>
      <p:pic>
        <p:nvPicPr>
          <p:cNvPr descr="En bild som visar text&#10;&#10;Automatiskt genererad beskrivning" id="337" name="Google Shape;337;p24"/>
          <p:cNvPicPr preferRelativeResize="0"/>
          <p:nvPr/>
        </p:nvPicPr>
        <p:blipFill rotWithShape="1">
          <a:blip r:embed="rId4">
            <a:alphaModFix/>
          </a:blip>
          <a:srcRect b="0" l="0" r="0" t="0"/>
          <a:stretch/>
        </p:blipFill>
        <p:spPr>
          <a:xfrm>
            <a:off x="5584370" y="203075"/>
            <a:ext cx="6495239" cy="1006591"/>
          </a:xfrm>
          <a:prstGeom prst="rect">
            <a:avLst/>
          </a:prstGeom>
          <a:noFill/>
          <a:ln>
            <a:noFill/>
          </a:ln>
        </p:spPr>
      </p:pic>
      <p:sp>
        <p:nvSpPr>
          <p:cNvPr id="338" name="Google Shape;338;p24"/>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SIKTA</a:t>
            </a:r>
            <a:endParaRPr/>
          </a:p>
        </p:txBody>
      </p:sp>
      <p:sp>
        <p:nvSpPr>
          <p:cNvPr id="339" name="Google Shape;339;p24"/>
          <p:cNvSpPr txBox="1"/>
          <p:nvPr/>
        </p:nvSpPr>
        <p:spPr>
          <a:xfrm>
            <a:off x="530680" y="1796572"/>
            <a:ext cx="10961104" cy="1631216"/>
          </a:xfrm>
          <a:prstGeom prst="rect">
            <a:avLst/>
          </a:prstGeom>
          <a:noFill/>
          <a:ln>
            <a:noFill/>
          </a:ln>
        </p:spPr>
        <p:txBody>
          <a:bodyPr anchorCtr="0" anchor="t" bIns="45700" lIns="91425" spcFirstLastPara="1" rIns="91425" wrap="square" tIns="45700">
            <a:spAutoFit/>
          </a:bodyPr>
          <a:lstStyle/>
          <a:p>
            <a:pPr indent="0" lvl="0" marL="228600" marR="0" rtl="0" algn="l">
              <a:spcBef>
                <a:spcPts val="0"/>
              </a:spcBef>
              <a:spcAft>
                <a:spcPts val="0"/>
              </a:spcAft>
              <a:buNone/>
            </a:pPr>
            <a:r>
              <a:rPr lang="sv-SE" sz="2000">
                <a:solidFill>
                  <a:srgbClr val="D8D8D8"/>
                </a:solidFill>
                <a:latin typeface="Rokkitt"/>
                <a:ea typeface="Rokkitt"/>
                <a:cs typeface="Rokkitt"/>
                <a:sym typeface="Rokkitt"/>
              </a:rPr>
              <a:t>Vi</a:t>
            </a:r>
            <a:r>
              <a:rPr lang="sv-SE" sz="1800">
                <a:solidFill>
                  <a:schemeClr val="dk1"/>
                </a:solidFill>
                <a:latin typeface="Montserrat Light"/>
                <a:ea typeface="Montserrat Light"/>
                <a:cs typeface="Montserrat Light"/>
                <a:sym typeface="Montserrat Light"/>
              </a:rPr>
              <a:t> </a:t>
            </a:r>
            <a:r>
              <a:rPr lang="sv-SE" sz="2000">
                <a:solidFill>
                  <a:srgbClr val="D8D8D8"/>
                </a:solidFill>
                <a:latin typeface="Rokkitt"/>
                <a:ea typeface="Rokkitt"/>
                <a:cs typeface="Rokkitt"/>
                <a:sym typeface="Rokkitt"/>
              </a:rPr>
              <a:t>rekommenderar som sagt att du använder pilarna som hjälpmedel att sikta. Var du träffar vid pilområdet i kombination med vart du kommit fram i ansatsen avgör var klotet hamnar vid käglorna. Som högerhänt bowlare är det optimalt att träffa lite på höger sida av kägla 1.</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cxnSp>
        <p:nvCxnSpPr>
          <p:cNvPr id="340" name="Google Shape;340;p24"/>
          <p:cNvCxnSpPr/>
          <p:nvPr/>
        </p:nvCxnSpPr>
        <p:spPr>
          <a:xfrm flipH="1" rot="10800000">
            <a:off x="1157268" y="4917990"/>
            <a:ext cx="9078088" cy="247135"/>
          </a:xfrm>
          <a:prstGeom prst="straightConnector1">
            <a:avLst/>
          </a:prstGeom>
          <a:noFill/>
          <a:ln cap="flat" cmpd="sng" w="19050">
            <a:solidFill>
              <a:srgbClr val="FBE201"/>
            </a:solidFill>
            <a:prstDash val="solid"/>
            <a:miter lim="800000"/>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cxnSp>
        <p:nvCxnSpPr>
          <p:cNvPr id="346" name="Google Shape;346;p2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47" name="Google Shape;347;p25"/>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48" name="Google Shape;348;p25"/>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RÄKNA</a:t>
            </a:r>
            <a:endParaRPr/>
          </a:p>
        </p:txBody>
      </p:sp>
      <p:sp>
        <p:nvSpPr>
          <p:cNvPr id="349" name="Google Shape;349;p25"/>
          <p:cNvSpPr txBox="1"/>
          <p:nvPr/>
        </p:nvSpPr>
        <p:spPr>
          <a:xfrm>
            <a:off x="567751" y="1523256"/>
            <a:ext cx="8909881"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En serie i bowling består av 10 rutor. I en ruta får bowlaren två slag på sig att slå ner 10 käglor. </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a:p>
            <a:pPr indent="-214313" lvl="0" marL="214313" marR="0" rtl="0" algn="l">
              <a:spcBef>
                <a:spcPts val="0"/>
              </a:spcBef>
              <a:spcAft>
                <a:spcPts val="0"/>
              </a:spcAft>
              <a:buClr>
                <a:srgbClr val="D8D8D8"/>
              </a:buClr>
              <a:buSzPts val="2000"/>
              <a:buFont typeface="Rokkitt"/>
              <a:buChar char="•"/>
            </a:pPr>
            <a:r>
              <a:rPr lang="sv-SE" sz="2000">
                <a:solidFill>
                  <a:srgbClr val="D8D8D8"/>
                </a:solidFill>
                <a:latin typeface="Rokkitt"/>
                <a:ea typeface="Rokkitt"/>
                <a:cs typeface="Rokkitt"/>
                <a:sym typeface="Rokkitt"/>
              </a:rPr>
              <a:t>STRIKE: Alla 10 käglor slås ned på första slaget. Det andra slaget utgår och rutan är färdigspelad.</a:t>
            </a:r>
            <a:endParaRPr sz="2000">
              <a:solidFill>
                <a:srgbClr val="D8D8D8"/>
              </a:solidFill>
              <a:latin typeface="Rokkitt"/>
              <a:ea typeface="Rokkitt"/>
              <a:cs typeface="Rokkitt"/>
              <a:sym typeface="Rokkitt"/>
            </a:endParaRPr>
          </a:p>
          <a:p>
            <a:pPr indent="-214313" lvl="0" marL="214313" marR="0" rtl="0" algn="l">
              <a:spcBef>
                <a:spcPts val="0"/>
              </a:spcBef>
              <a:spcAft>
                <a:spcPts val="0"/>
              </a:spcAft>
              <a:buClr>
                <a:srgbClr val="D8D8D8"/>
              </a:buClr>
              <a:buSzPts val="2000"/>
              <a:buFont typeface="Rokkitt"/>
              <a:buChar char="•"/>
            </a:pPr>
            <a:r>
              <a:rPr lang="sv-SE" sz="2000">
                <a:solidFill>
                  <a:srgbClr val="D8D8D8"/>
                </a:solidFill>
                <a:latin typeface="Rokkitt"/>
                <a:ea typeface="Rokkitt"/>
                <a:cs typeface="Rokkitt"/>
                <a:sym typeface="Rokkitt"/>
              </a:rPr>
              <a:t>SPÄRR: Alla käglor slås ned på två slag.</a:t>
            </a:r>
            <a:endParaRPr/>
          </a:p>
          <a:p>
            <a:pPr indent="-214313" lvl="0" marL="214313" marR="0" rtl="0" algn="l">
              <a:spcBef>
                <a:spcPts val="0"/>
              </a:spcBef>
              <a:spcAft>
                <a:spcPts val="0"/>
              </a:spcAft>
              <a:buClr>
                <a:srgbClr val="D8D8D8"/>
              </a:buClr>
              <a:buSzPts val="2000"/>
              <a:buFont typeface="Rokkitt"/>
              <a:buChar char="•"/>
            </a:pPr>
            <a:r>
              <a:rPr lang="sv-SE" sz="2000">
                <a:solidFill>
                  <a:srgbClr val="D8D8D8"/>
                </a:solidFill>
                <a:latin typeface="Rokkitt"/>
                <a:ea typeface="Rokkitt"/>
                <a:cs typeface="Rokkitt"/>
                <a:sym typeface="Rokkitt"/>
              </a:rPr>
              <a:t>TOMRUTA/MISS: Det står käglor kvar efter två slag.</a:t>
            </a:r>
            <a:endParaRPr/>
          </a:p>
          <a:p>
            <a:pPr indent="-214313" lvl="0" marL="214313" marR="0" rtl="0" algn="l">
              <a:spcBef>
                <a:spcPts val="0"/>
              </a:spcBef>
              <a:spcAft>
                <a:spcPts val="0"/>
              </a:spcAft>
              <a:buClr>
                <a:srgbClr val="D8D8D8"/>
              </a:buClr>
              <a:buSzPts val="2000"/>
              <a:buFont typeface="Rokkitt"/>
              <a:buChar char="•"/>
            </a:pPr>
            <a:r>
              <a:rPr lang="sv-SE" sz="2000">
                <a:solidFill>
                  <a:srgbClr val="D8D8D8"/>
                </a:solidFill>
                <a:latin typeface="Rokkitt"/>
                <a:ea typeface="Rokkitt"/>
                <a:cs typeface="Rokkitt"/>
                <a:sym typeface="Rokkitt"/>
              </a:rPr>
              <a:t>RÄNNSLAG: Klotet går i rännan och räknas som 0 poäng i det slaget.</a:t>
            </a:r>
            <a:endParaRPr/>
          </a:p>
          <a:p>
            <a:pPr indent="-214313" lvl="0" marL="214313" marR="0" rtl="0" algn="l">
              <a:spcBef>
                <a:spcPts val="0"/>
              </a:spcBef>
              <a:spcAft>
                <a:spcPts val="0"/>
              </a:spcAft>
              <a:buClr>
                <a:srgbClr val="D8D8D8"/>
              </a:buClr>
              <a:buSzPts val="2000"/>
              <a:buFont typeface="Rokkitt"/>
              <a:buChar char="•"/>
            </a:pPr>
            <a:r>
              <a:rPr lang="sv-SE" sz="2000">
                <a:solidFill>
                  <a:srgbClr val="D8D8D8"/>
                </a:solidFill>
                <a:latin typeface="Rokkitt"/>
                <a:ea typeface="Rokkitt"/>
                <a:cs typeface="Rokkitt"/>
                <a:sym typeface="Rokkitt"/>
              </a:rPr>
              <a:t>ÖVERTRAMP: Spelaren nuddar en del av  banan efter att hen har släppt klotet (gäller alla delar av bowlinghallen utanför Övertrampslinjen) </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a:p>
            <a:pPr indent="0" lvl="0" marL="0" marR="0" rtl="0" algn="l">
              <a:spcBef>
                <a:spcPts val="0"/>
              </a:spcBef>
              <a:spcAft>
                <a:spcPts val="0"/>
              </a:spcAft>
              <a:buNone/>
            </a:pPr>
            <a:r>
              <a:t/>
            </a:r>
            <a:endParaRPr sz="2000">
              <a:solidFill>
                <a:srgbClr val="D8D8D8"/>
              </a:solidFill>
              <a:latin typeface="Rokkitt"/>
              <a:ea typeface="Rokkitt"/>
              <a:cs typeface="Rokkitt"/>
              <a:sym typeface="Rokkitt"/>
            </a:endParaRPr>
          </a:p>
          <a:p>
            <a:pPr indent="0" lvl="0" marL="0" marR="0" rtl="0" algn="l">
              <a:spcBef>
                <a:spcPts val="0"/>
              </a:spcBef>
              <a:spcAft>
                <a:spcPts val="0"/>
              </a:spcAft>
              <a:buNone/>
            </a:pPr>
            <a:r>
              <a:rPr lang="sv-SE" sz="2000">
                <a:solidFill>
                  <a:srgbClr val="FBE201"/>
                </a:solidFill>
                <a:latin typeface="Rokkitt"/>
                <a:ea typeface="Rokkitt"/>
                <a:cs typeface="Rokkitt"/>
                <a:sym typeface="Rokkitt"/>
              </a:rPr>
              <a:t>Räknesystemet i bowling ger bonus för STRIKE och SPÄRR:</a:t>
            </a:r>
            <a:endParaRPr sz="2000">
              <a:solidFill>
                <a:srgbClr val="FBE201"/>
              </a:solidFill>
              <a:latin typeface="Rokkitt"/>
              <a:ea typeface="Rokkitt"/>
              <a:cs typeface="Rokkitt"/>
              <a:sym typeface="Rokkitt"/>
            </a:endParaRPr>
          </a:p>
          <a:p>
            <a:pPr indent="0" lvl="0" marL="0" marR="0" rtl="0" algn="l">
              <a:spcBef>
                <a:spcPts val="0"/>
              </a:spcBef>
              <a:spcAft>
                <a:spcPts val="0"/>
              </a:spcAft>
              <a:buNone/>
            </a:pPr>
            <a:r>
              <a:t/>
            </a:r>
            <a:endParaRPr sz="2000">
              <a:solidFill>
                <a:srgbClr val="FBE201"/>
              </a:solidFill>
              <a:latin typeface="Rokkitt"/>
              <a:ea typeface="Rokkitt"/>
              <a:cs typeface="Rokkitt"/>
              <a:sym typeface="Rokkitt"/>
            </a:endParaRPr>
          </a:p>
          <a:p>
            <a:pPr indent="0" lvl="1" marL="457200" marR="0" rtl="0" algn="l">
              <a:spcBef>
                <a:spcPts val="0"/>
              </a:spcBef>
              <a:spcAft>
                <a:spcPts val="0"/>
              </a:spcAft>
              <a:buNone/>
            </a:pPr>
            <a:r>
              <a:rPr b="0" i="0" lang="sv-SE" sz="2000" u="none" cap="none" strike="noStrike">
                <a:solidFill>
                  <a:srgbClr val="FBE201"/>
                </a:solidFill>
                <a:latin typeface="Rokkitt"/>
                <a:ea typeface="Rokkitt"/>
                <a:cs typeface="Rokkitt"/>
                <a:sym typeface="Rokkitt"/>
              </a:rPr>
              <a:t>• En strike är värd 10 poäng + de två nästkommande slagen.</a:t>
            </a:r>
            <a:endParaRPr/>
          </a:p>
          <a:p>
            <a:pPr indent="0" lvl="1" marL="457200" marR="0" rtl="0" algn="l">
              <a:spcBef>
                <a:spcPts val="0"/>
              </a:spcBef>
              <a:spcAft>
                <a:spcPts val="0"/>
              </a:spcAft>
              <a:buNone/>
            </a:pPr>
            <a:r>
              <a:rPr b="0" i="0" lang="sv-SE" sz="2000" u="none" cap="none" strike="noStrike">
                <a:solidFill>
                  <a:srgbClr val="FBE201"/>
                </a:solidFill>
                <a:latin typeface="Rokkitt"/>
                <a:ea typeface="Rokkitt"/>
                <a:cs typeface="Rokkitt"/>
                <a:sym typeface="Rokkitt"/>
              </a:rPr>
              <a:t>• En spärr är värd 10 poäng + det nästkommande slaget.</a:t>
            </a:r>
            <a:endParaRPr b="0" i="0" sz="2000" u="none" cap="none" strike="noStrike">
              <a:solidFill>
                <a:srgbClr val="FBE201"/>
              </a:solidFill>
              <a:latin typeface="Rokkitt"/>
              <a:ea typeface="Rokkitt"/>
              <a:cs typeface="Rokkitt"/>
              <a:sym typeface="Rokkit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cxnSp>
        <p:nvCxnSpPr>
          <p:cNvPr id="355" name="Google Shape;355;p2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56" name="Google Shape;356;p26"/>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57" name="Google Shape;357;p26"/>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RÄKNA</a:t>
            </a:r>
            <a:endParaRPr/>
          </a:p>
        </p:txBody>
      </p:sp>
      <p:pic>
        <p:nvPicPr>
          <p:cNvPr descr="En bild som visar text, skärmbild, svart, skärm&#10;&#10;Automatiskt genererad beskrivning" id="358" name="Google Shape;358;p26"/>
          <p:cNvPicPr preferRelativeResize="0"/>
          <p:nvPr/>
        </p:nvPicPr>
        <p:blipFill rotWithShape="1">
          <a:blip r:embed="rId4">
            <a:alphaModFix/>
          </a:blip>
          <a:srcRect b="2899" l="202" r="60305" t="32169"/>
          <a:stretch/>
        </p:blipFill>
        <p:spPr>
          <a:xfrm>
            <a:off x="676676" y="3002317"/>
            <a:ext cx="6786801" cy="3531902"/>
          </a:xfrm>
          <a:prstGeom prst="rect">
            <a:avLst/>
          </a:prstGeom>
          <a:noFill/>
          <a:ln>
            <a:noFill/>
          </a:ln>
        </p:spPr>
      </p:pic>
      <p:sp>
        <p:nvSpPr>
          <p:cNvPr id="359" name="Google Shape;359;p26"/>
          <p:cNvSpPr txBox="1"/>
          <p:nvPr/>
        </p:nvSpPr>
        <p:spPr>
          <a:xfrm>
            <a:off x="567751" y="1523256"/>
            <a:ext cx="890988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Exempel på hur man räknar:</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Så länge du inte slår ned alla käglor på två slag så adderar du helt enkelt de käglor du slagit ned. Vid en spärr som i den tredje rutan så får du tio poäng + de käglor du slår ned i nästkommande slag.</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sp>
        <p:nvSpPr>
          <p:cNvPr id="360" name="Google Shape;360;p26"/>
          <p:cNvSpPr txBox="1"/>
          <p:nvPr/>
        </p:nvSpPr>
        <p:spPr>
          <a:xfrm>
            <a:off x="8140588" y="3154472"/>
            <a:ext cx="32125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rgbClr val="FBE201"/>
                </a:solidFill>
                <a:latin typeface="Rokkitt"/>
                <a:ea typeface="Rokkitt"/>
                <a:cs typeface="Rokkitt"/>
                <a:sym typeface="Rokkitt"/>
              </a:rPr>
              <a:t>En ring i protokollet anger ett ”hål” men ingen funktion för själva summeringen</a:t>
            </a:r>
            <a:endParaRPr/>
          </a:p>
        </p:txBody>
      </p:sp>
      <p:cxnSp>
        <p:nvCxnSpPr>
          <p:cNvPr id="361" name="Google Shape;361;p26"/>
          <p:cNvCxnSpPr/>
          <p:nvPr/>
        </p:nvCxnSpPr>
        <p:spPr>
          <a:xfrm flipH="1">
            <a:off x="6570734" y="3342011"/>
            <a:ext cx="1513209" cy="361518"/>
          </a:xfrm>
          <a:prstGeom prst="straightConnector1">
            <a:avLst/>
          </a:prstGeom>
          <a:noFill/>
          <a:ln cap="flat" cmpd="sng" w="38100">
            <a:solidFill>
              <a:srgbClr val="FBE201"/>
            </a:solidFill>
            <a:prstDash val="solid"/>
            <a:miter lim="800000"/>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cxnSp>
        <p:nvCxnSpPr>
          <p:cNvPr id="367" name="Google Shape;367;p2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68" name="Google Shape;368;p27"/>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69" name="Google Shape;369;p27"/>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RÄKNA</a:t>
            </a:r>
            <a:endParaRPr/>
          </a:p>
        </p:txBody>
      </p:sp>
      <p:sp>
        <p:nvSpPr>
          <p:cNvPr id="370" name="Google Shape;370;p27"/>
          <p:cNvSpPr txBox="1"/>
          <p:nvPr/>
        </p:nvSpPr>
        <p:spPr>
          <a:xfrm>
            <a:off x="567751" y="1523256"/>
            <a:ext cx="890988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Exempel på hur man räknar:</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Så länge du inte slår ned alla käglor på två slag så adderar du helt enkelt de käglor du slagit ned. Vid en strike som i den sjätte rutan så får du tio poäng + de käglor du slår ned i de TVÅ nästkommande slagen.</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pic>
        <p:nvPicPr>
          <p:cNvPr descr="En bild som visar text, skärmbild, svart, skärm&#10;&#10;Automatiskt genererad beskrivning" id="371" name="Google Shape;371;p27"/>
          <p:cNvPicPr preferRelativeResize="0"/>
          <p:nvPr/>
        </p:nvPicPr>
        <p:blipFill rotWithShape="1">
          <a:blip r:embed="rId4">
            <a:alphaModFix/>
          </a:blip>
          <a:srcRect b="8986" l="39003" r="13423" t="31572"/>
          <a:stretch/>
        </p:blipFill>
        <p:spPr>
          <a:xfrm>
            <a:off x="691978" y="3055352"/>
            <a:ext cx="8249899" cy="32626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2742"/>
        </a:solidFill>
      </p:bgPr>
    </p:bg>
    <p:spTree>
      <p:nvGrpSpPr>
        <p:cNvPr id="376" name="Shape 376"/>
        <p:cNvGrpSpPr/>
        <p:nvPr/>
      </p:nvGrpSpPr>
      <p:grpSpPr>
        <a:xfrm>
          <a:off x="0" y="0"/>
          <a:ext cx="0" cy="0"/>
          <a:chOff x="0" y="0"/>
          <a:chExt cx="0" cy="0"/>
        </a:xfrm>
      </p:grpSpPr>
      <p:cxnSp>
        <p:nvCxnSpPr>
          <p:cNvPr id="377" name="Google Shape;377;p2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78" name="Google Shape;378;p28"/>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79" name="Google Shape;379;p28"/>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SPÄRRSPEL</a:t>
            </a:r>
            <a:endParaRPr/>
          </a:p>
        </p:txBody>
      </p:sp>
      <p:sp>
        <p:nvSpPr>
          <p:cNvPr id="380" name="Google Shape;380;p28"/>
          <p:cNvSpPr txBox="1"/>
          <p:nvPr/>
        </p:nvSpPr>
        <p:spPr>
          <a:xfrm>
            <a:off x="567751" y="1523256"/>
            <a:ext cx="890988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Spärrspelet i grunden är baserat på att du siktar på samma ställe i banan och flyttar fötterna beroende på vilken kägla som står kvar.</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pic>
        <p:nvPicPr>
          <p:cNvPr id="381" name="Google Shape;381;p28"/>
          <p:cNvPicPr preferRelativeResize="0"/>
          <p:nvPr/>
        </p:nvPicPr>
        <p:blipFill rotWithShape="1">
          <a:blip r:embed="rId4">
            <a:alphaModFix/>
          </a:blip>
          <a:srcRect b="16000" l="1199" r="0" t="0"/>
          <a:stretch/>
        </p:blipFill>
        <p:spPr>
          <a:xfrm>
            <a:off x="721894" y="3274087"/>
            <a:ext cx="10880189" cy="276095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cxnSp>
        <p:nvCxnSpPr>
          <p:cNvPr id="387" name="Google Shape;387;p29"/>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88" name="Google Shape;388;p29"/>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89" name="Google Shape;389;p29"/>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TÄVLA</a:t>
            </a:r>
            <a:endParaRPr/>
          </a:p>
        </p:txBody>
      </p:sp>
      <p:sp>
        <p:nvSpPr>
          <p:cNvPr id="390" name="Google Shape;390;p29"/>
          <p:cNvSpPr txBox="1"/>
          <p:nvPr/>
        </p:nvSpPr>
        <p:spPr>
          <a:xfrm>
            <a:off x="567751" y="1523256"/>
            <a:ext cx="89100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Du kan tävla i bowling, på alla nivåer UTOM OS</a:t>
            </a:r>
            <a:br>
              <a:rPr lang="sv-SE" sz="2000">
                <a:solidFill>
                  <a:srgbClr val="D8D8D8"/>
                </a:solidFill>
                <a:latin typeface="Rokkitt"/>
                <a:ea typeface="Rokkitt"/>
                <a:cs typeface="Rokkitt"/>
                <a:sym typeface="Rokkitt"/>
              </a:rPr>
            </a:br>
            <a:r>
              <a:rPr b="1" lang="sv-SE" sz="2000">
                <a:solidFill>
                  <a:srgbClr val="FBE201"/>
                </a:solidFill>
                <a:latin typeface="Rokkitt"/>
                <a:ea typeface="Rokkitt"/>
                <a:cs typeface="Rokkitt"/>
                <a:sym typeface="Rokkitt"/>
              </a:rPr>
              <a:t>Med kompisgänget </a:t>
            </a:r>
            <a:r>
              <a:rPr lang="sv-SE" sz="2000">
                <a:solidFill>
                  <a:srgbClr val="D8D8D8"/>
                </a:solidFill>
                <a:latin typeface="Rokkitt"/>
                <a:ea typeface="Rokkitt"/>
                <a:cs typeface="Rokkitt"/>
                <a:sym typeface="Rokkitt"/>
              </a:rPr>
              <a:t>– krävs ingen förkunskap eller material, allt finns i bowlinghallen.</a:t>
            </a:r>
            <a:br>
              <a:rPr lang="sv-SE" sz="2000">
                <a:solidFill>
                  <a:srgbClr val="D8D8D8"/>
                </a:solidFill>
                <a:latin typeface="Rokkitt"/>
                <a:ea typeface="Rokkitt"/>
                <a:cs typeface="Rokkitt"/>
                <a:sym typeface="Rokkitt"/>
              </a:rPr>
            </a:br>
            <a:r>
              <a:rPr b="1" lang="sv-SE" sz="2000">
                <a:solidFill>
                  <a:srgbClr val="FBE201"/>
                </a:solidFill>
                <a:latin typeface="Rokkitt"/>
                <a:ea typeface="Rokkitt"/>
                <a:cs typeface="Rokkitt"/>
                <a:sym typeface="Rokkitt"/>
              </a:rPr>
              <a:t>Korpen/Halligor </a:t>
            </a:r>
            <a:r>
              <a:rPr lang="sv-SE" sz="2000">
                <a:solidFill>
                  <a:srgbClr val="D8D8D8"/>
                </a:solidFill>
                <a:latin typeface="Rokkitt"/>
                <a:ea typeface="Rokkitt"/>
                <a:cs typeface="Rokkitt"/>
                <a:sym typeface="Rokkitt"/>
              </a:rPr>
              <a:t>– Att inneha en hallicens att föredra, det ingår en försäkring och kostar bara 30sek/år.</a:t>
            </a:r>
            <a:br>
              <a:rPr lang="sv-SE" sz="2000">
                <a:solidFill>
                  <a:srgbClr val="D8D8D8"/>
                </a:solidFill>
                <a:latin typeface="Rokkitt"/>
                <a:ea typeface="Rokkitt"/>
                <a:cs typeface="Rokkitt"/>
                <a:sym typeface="Rokkitt"/>
              </a:rPr>
            </a:br>
            <a:r>
              <a:rPr b="1" lang="sv-SE" sz="2000">
                <a:solidFill>
                  <a:srgbClr val="FBE201"/>
                </a:solidFill>
                <a:latin typeface="Rokkitt"/>
                <a:ea typeface="Rokkitt"/>
                <a:cs typeface="Rokkitt"/>
                <a:sym typeface="Rokkitt"/>
              </a:rPr>
              <a:t>Seriespel</a:t>
            </a:r>
            <a:r>
              <a:rPr lang="sv-SE" sz="2000">
                <a:solidFill>
                  <a:srgbClr val="D8D8D8"/>
                </a:solidFill>
                <a:latin typeface="Rokkitt"/>
                <a:ea typeface="Rokkitt"/>
                <a:cs typeface="Rokkitt"/>
                <a:sym typeface="Rokkitt"/>
              </a:rPr>
              <a:t> (lagspel 4-8 personer i varje lag) - Olika nivåer från distriktsserie till Elitserie, du behöver vara medlem i en bowlingförening och inneha en licens registrerad hos Svenska Bowlingförbundet.</a:t>
            </a:r>
            <a:br>
              <a:rPr lang="sv-SE" sz="2000">
                <a:solidFill>
                  <a:srgbClr val="D8D8D8"/>
                </a:solidFill>
                <a:latin typeface="Rokkitt"/>
                <a:ea typeface="Rokkitt"/>
                <a:cs typeface="Rokkitt"/>
                <a:sym typeface="Rokkitt"/>
              </a:rPr>
            </a:br>
            <a:r>
              <a:rPr b="1" lang="sv-SE" sz="2000">
                <a:solidFill>
                  <a:srgbClr val="FBE201"/>
                </a:solidFill>
                <a:latin typeface="Rokkitt"/>
                <a:ea typeface="Rokkitt"/>
                <a:cs typeface="Rokkitt"/>
                <a:sym typeface="Rokkitt"/>
              </a:rPr>
              <a:t>Landslag</a:t>
            </a:r>
            <a:r>
              <a:rPr lang="sv-SE" sz="2000">
                <a:solidFill>
                  <a:srgbClr val="D8D8D8"/>
                </a:solidFill>
                <a:latin typeface="Rokkitt"/>
                <a:ea typeface="Rokkitt"/>
                <a:cs typeface="Rokkitt"/>
                <a:sym typeface="Rokkitt"/>
              </a:rPr>
              <a:t> – Junior, U21, Dam, Herr och Senior (+50 år)</a:t>
            </a:r>
            <a:br>
              <a:rPr lang="sv-SE" sz="2000">
                <a:solidFill>
                  <a:srgbClr val="D8D8D8"/>
                </a:solidFill>
                <a:latin typeface="Rokkitt"/>
                <a:ea typeface="Rokkitt"/>
                <a:cs typeface="Rokkitt"/>
                <a:sym typeface="Rokkitt"/>
              </a:rPr>
            </a:br>
            <a:r>
              <a:rPr b="1" lang="sv-SE" sz="2000">
                <a:solidFill>
                  <a:srgbClr val="FBE201"/>
                </a:solidFill>
                <a:latin typeface="Rokkitt"/>
                <a:ea typeface="Rokkitt"/>
                <a:cs typeface="Rokkitt"/>
                <a:sym typeface="Rokkitt"/>
              </a:rPr>
              <a:t>Individuella</a:t>
            </a:r>
            <a:r>
              <a:rPr b="1" lang="sv-SE" sz="2000">
                <a:solidFill>
                  <a:srgbClr val="D8D8D8"/>
                </a:solidFill>
                <a:latin typeface="Rokkitt"/>
                <a:ea typeface="Rokkitt"/>
                <a:cs typeface="Rokkitt"/>
                <a:sym typeface="Rokkitt"/>
              </a:rPr>
              <a:t> </a:t>
            </a:r>
            <a:r>
              <a:rPr b="1" lang="sv-SE" sz="2000">
                <a:solidFill>
                  <a:srgbClr val="FBE201"/>
                </a:solidFill>
                <a:latin typeface="Rokkitt"/>
                <a:ea typeface="Rokkitt"/>
                <a:cs typeface="Rokkitt"/>
                <a:sym typeface="Rokkitt"/>
              </a:rPr>
              <a:t>tävlingar</a:t>
            </a:r>
            <a:r>
              <a:rPr b="1" lang="sv-SE" sz="2000">
                <a:solidFill>
                  <a:srgbClr val="D8D8D8"/>
                </a:solidFill>
                <a:latin typeface="Rokkitt"/>
                <a:ea typeface="Rokkitt"/>
                <a:cs typeface="Rokkitt"/>
                <a:sym typeface="Rokkitt"/>
              </a:rPr>
              <a:t> </a:t>
            </a:r>
            <a:r>
              <a:rPr lang="sv-SE" sz="2000">
                <a:solidFill>
                  <a:srgbClr val="D8D8D8"/>
                </a:solidFill>
                <a:latin typeface="Rokkitt"/>
                <a:ea typeface="Rokkitt"/>
                <a:cs typeface="Rokkitt"/>
                <a:sym typeface="Rokkitt"/>
              </a:rPr>
              <a:t>finns likaså på alla nivåer från lokala halltävlingar ända upp till den amerikanska proffstouren som räknas som den bästa i världen idag.</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Läs mer om vår ungdomssatning, 7-12 år, STRIKEJAKTEN på:</a:t>
            </a:r>
            <a:br>
              <a:rPr lang="sv-SE" sz="2000">
                <a:solidFill>
                  <a:srgbClr val="D8D8D8"/>
                </a:solidFill>
                <a:latin typeface="Rokkitt"/>
                <a:ea typeface="Rokkitt"/>
                <a:cs typeface="Rokkitt"/>
                <a:sym typeface="Rokkitt"/>
              </a:rPr>
            </a:br>
            <a:r>
              <a:rPr lang="sv-SE" sz="2000" u="sng">
                <a:solidFill>
                  <a:srgbClr val="4B749B"/>
                </a:solidFill>
                <a:latin typeface="Rokkitt"/>
                <a:ea typeface="Rokkitt"/>
                <a:cs typeface="Rokkitt"/>
                <a:sym typeface="Rokkitt"/>
                <a:hlinkClick r:id="rId4">
                  <a:extLst>
                    <a:ext uri="{A12FA001-AC4F-418D-AE19-62706E023703}">
                      <ahyp:hlinkClr val="tx"/>
                    </a:ext>
                  </a:extLst>
                </a:hlinkClick>
              </a:rPr>
              <a:t>https://www.strikejakten.se/</a:t>
            </a:r>
            <a:br>
              <a:rPr lang="sv-SE" sz="2000">
                <a:solidFill>
                  <a:srgbClr val="4B749B"/>
                </a:solidFill>
                <a:latin typeface="Rokkitt"/>
                <a:ea typeface="Rokkitt"/>
                <a:cs typeface="Rokkitt"/>
                <a:sym typeface="Rokkitt"/>
              </a:rPr>
            </a:b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cxnSp>
        <p:nvCxnSpPr>
          <p:cNvPr id="107" name="Google Shape;107;p3"/>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08" name="Google Shape;108;p3"/>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09" name="Google Shape;109;p3"/>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VÄLKOMMEN</a:t>
            </a:r>
            <a:endParaRPr/>
          </a:p>
        </p:txBody>
      </p:sp>
      <p:sp>
        <p:nvSpPr>
          <p:cNvPr id="110" name="Google Shape;110;p3"/>
          <p:cNvSpPr txBox="1"/>
          <p:nvPr/>
        </p:nvSpPr>
        <p:spPr>
          <a:xfrm>
            <a:off x="530679" y="1796572"/>
            <a:ext cx="7990234" cy="3785652"/>
          </a:xfrm>
          <a:prstGeom prst="rect">
            <a:avLst/>
          </a:prstGeom>
          <a:noFill/>
          <a:ln>
            <a:noFill/>
          </a:ln>
        </p:spPr>
        <p:txBody>
          <a:bodyPr anchorCtr="0" anchor="t" bIns="45700" lIns="91425" spcFirstLastPara="1" rIns="91425" wrap="square" tIns="45700">
            <a:spAutoFit/>
          </a:bodyPr>
          <a:lstStyle/>
          <a:p>
            <a:pPr indent="0" lvl="0" marL="216000" marR="0" rtl="0" algn="l">
              <a:spcBef>
                <a:spcPts val="0"/>
              </a:spcBef>
              <a:spcAft>
                <a:spcPts val="0"/>
              </a:spcAft>
              <a:buNone/>
            </a:pPr>
            <a:r>
              <a:rPr lang="sv-SE" sz="2000">
                <a:solidFill>
                  <a:srgbClr val="D8D8D8"/>
                </a:solidFill>
                <a:latin typeface="Rokkitt"/>
                <a:ea typeface="Rokkitt"/>
                <a:cs typeface="Rokkitt"/>
                <a:sym typeface="Rokkitt"/>
              </a:rPr>
              <a:t>Välkommen till bowling – en sport för alla!</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Kursen riktar sig till dig som är ny i sporten och den innehåller den mest grundläggande informationen för dig som </a:t>
            </a:r>
            <a:r>
              <a:rPr lang="sv-SE" sz="2000">
                <a:solidFill>
                  <a:srgbClr val="F2F2F2"/>
                </a:solidFill>
                <a:latin typeface="Rokkitt"/>
                <a:ea typeface="Rokkitt"/>
                <a:cs typeface="Rokkitt"/>
                <a:sym typeface="Rokkitt"/>
              </a:rPr>
              <a:t>vill veta mer om </a:t>
            </a:r>
            <a:r>
              <a:rPr lang="sv-SE" sz="2000">
                <a:solidFill>
                  <a:srgbClr val="D8D8D8"/>
                </a:solidFill>
                <a:latin typeface="Rokkitt"/>
                <a:ea typeface="Rokkitt"/>
                <a:cs typeface="Rokkitt"/>
                <a:sym typeface="Rokkitt"/>
              </a:rPr>
              <a:t>sporten bowling.</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a:p>
            <a:pPr indent="0" lvl="0" marL="216000" marR="0" rtl="0" algn="l">
              <a:spcBef>
                <a:spcPts val="0"/>
              </a:spcBef>
              <a:spcAft>
                <a:spcPts val="0"/>
              </a:spcAft>
              <a:buNone/>
            </a:pPr>
            <a:r>
              <a:rPr lang="sv-SE" sz="2000">
                <a:solidFill>
                  <a:srgbClr val="D8D8D8"/>
                </a:solidFill>
                <a:latin typeface="Rokkitt"/>
                <a:ea typeface="Rokkitt"/>
                <a:cs typeface="Rokkitt"/>
                <a:sym typeface="Rokkitt"/>
              </a:rPr>
              <a:t>Bowling är en sport som kan utövas av vem som helst under hela livet.</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Det är en inkluderande sport där unga och gamla, kvinnor och män kan spela tillsammans under precis de förutsättningar som passar.</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Till att börja med behöver du inte ens din egen utrustning utan den finns att låna i bowlinghallen, både klot och skor.</a:t>
            </a:r>
            <a:endParaRPr sz="2000">
              <a:solidFill>
                <a:srgbClr val="D8D8D8"/>
              </a:solidFill>
              <a:latin typeface="Rokkitt"/>
              <a:ea typeface="Rokkitt"/>
              <a:cs typeface="Rokkitt"/>
              <a:sym typeface="Rokkit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cxnSp>
        <p:nvCxnSpPr>
          <p:cNvPr id="396" name="Google Shape;396;p30"/>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397" name="Google Shape;397;p30"/>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398" name="Google Shape;398;p30"/>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VETT &amp; ETIKETT</a:t>
            </a:r>
            <a:endParaRPr/>
          </a:p>
        </p:txBody>
      </p:sp>
      <p:sp>
        <p:nvSpPr>
          <p:cNvPr id="399" name="Google Shape;399;p30"/>
          <p:cNvSpPr txBox="1"/>
          <p:nvPr/>
        </p:nvSpPr>
        <p:spPr>
          <a:xfrm>
            <a:off x="567751" y="1523256"/>
            <a:ext cx="8909881" cy="788677"/>
          </a:xfrm>
          <a:prstGeom prst="rect">
            <a:avLst/>
          </a:prstGeom>
          <a:noFill/>
          <a:ln>
            <a:noFill/>
          </a:ln>
        </p:spPr>
        <p:txBody>
          <a:bodyPr anchorCtr="0" anchor="t" bIns="45700" lIns="91425" spcFirstLastPara="1" rIns="91425" wrap="square" tIns="45700">
            <a:spAutoFit/>
          </a:bodyPr>
          <a:lstStyle/>
          <a:p>
            <a:pPr indent="0" lvl="0" marL="457200" marR="0" rtl="0" algn="l">
              <a:lnSpc>
                <a:spcPct val="115000"/>
              </a:lnSpc>
              <a:spcBef>
                <a:spcPts val="0"/>
              </a:spcBef>
              <a:spcAft>
                <a:spcPts val="0"/>
              </a:spcAft>
              <a:buNone/>
            </a:pP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sp>
        <p:nvSpPr>
          <p:cNvPr id="400" name="Google Shape;400;p30"/>
          <p:cNvSpPr txBox="1"/>
          <p:nvPr/>
        </p:nvSpPr>
        <p:spPr>
          <a:xfrm>
            <a:off x="567751" y="1523256"/>
            <a:ext cx="8910000" cy="277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Vett och etikett inom bowlingsporten är precis som i alla andra sporter.</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Vi använder ett vårdat språk, är aktsamma om material och inredning, följer de regler som finns i respektive bowlinghall och visar hänsyn.</a:t>
            </a:r>
            <a:endParaRPr/>
          </a:p>
          <a:p>
            <a:pPr indent="0" lvl="0" marL="0" marR="0" rtl="0" algn="l">
              <a:spcBef>
                <a:spcPts val="0"/>
              </a:spcBef>
              <a:spcAft>
                <a:spcPts val="0"/>
              </a:spcAft>
              <a:buNone/>
            </a:pPr>
            <a:r>
              <a:t/>
            </a:r>
            <a:endParaRPr sz="2000">
              <a:solidFill>
                <a:srgbClr val="D8D8D8"/>
              </a:solidFill>
              <a:latin typeface="Rokkitt"/>
              <a:ea typeface="Rokkitt"/>
              <a:cs typeface="Rokkitt"/>
              <a:sym typeface="Rokkitt"/>
            </a:endParaRPr>
          </a:p>
          <a:p>
            <a:pPr indent="0" lvl="0" marL="0" marR="0" rtl="0" algn="l">
              <a:spcBef>
                <a:spcPts val="0"/>
              </a:spcBef>
              <a:spcAft>
                <a:spcPts val="0"/>
              </a:spcAft>
              <a:buNone/>
            </a:pPr>
            <a:r>
              <a:t/>
            </a:r>
            <a:endParaRPr sz="2000">
              <a:solidFill>
                <a:srgbClr val="D8D8D8"/>
              </a:solidFill>
              <a:latin typeface="Rokkitt"/>
              <a:ea typeface="Rokkitt"/>
              <a:cs typeface="Rokkitt"/>
              <a:sym typeface="Rokkitt"/>
            </a:endParaRPr>
          </a:p>
          <a:p>
            <a:pPr indent="0" lvl="0" marL="0" marR="0" rtl="0" algn="l">
              <a:spcBef>
                <a:spcPts val="0"/>
              </a:spcBef>
              <a:spcAft>
                <a:spcPts val="0"/>
              </a:spcAft>
              <a:buNone/>
            </a:pPr>
            <a:r>
              <a:rPr lang="sv-SE" sz="1800">
                <a:solidFill>
                  <a:srgbClr val="FBE201"/>
                </a:solidFill>
                <a:latin typeface="Rokkitt"/>
                <a:ea typeface="Rokkitt"/>
                <a:cs typeface="Rokkitt"/>
                <a:sym typeface="Rokkitt"/>
              </a:rPr>
              <a:t>Svenska Bowlingförbundets kurs Värdegrund finns på: </a:t>
            </a:r>
            <a:br>
              <a:rPr i="1" lang="sv-SE" sz="1800">
                <a:solidFill>
                  <a:srgbClr val="5B9BD5"/>
                </a:solidFill>
                <a:latin typeface="Montserrat Light"/>
                <a:ea typeface="Montserrat Light"/>
                <a:cs typeface="Montserrat Light"/>
                <a:sym typeface="Montserrat Light"/>
              </a:rPr>
            </a:br>
            <a:br>
              <a:rPr i="1" lang="sv-SE" sz="1800">
                <a:solidFill>
                  <a:srgbClr val="5B9BD5"/>
                </a:solidFill>
                <a:latin typeface="Montserrat Light"/>
                <a:ea typeface="Montserrat Light"/>
                <a:cs typeface="Montserrat Light"/>
                <a:sym typeface="Montserrat Light"/>
              </a:rPr>
            </a:br>
            <a:r>
              <a:rPr lang="sv-SE" sz="1800" u="sng">
                <a:solidFill>
                  <a:srgbClr val="4B749B"/>
                </a:solidFill>
                <a:latin typeface="Rokkitt"/>
                <a:ea typeface="Rokkitt"/>
                <a:cs typeface="Rokkitt"/>
                <a:sym typeface="Rokkitt"/>
                <a:hlinkClick r:id="rId4">
                  <a:extLst>
                    <a:ext uri="{A12FA001-AC4F-418D-AE19-62706E023703}">
                      <ahyp:hlinkClr val="tx"/>
                    </a:ext>
                  </a:extLst>
                </a:hlinkClick>
              </a:rPr>
              <a:t>http://utbildning.Swebowl.se</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cxnSp>
        <p:nvCxnSpPr>
          <p:cNvPr id="406" name="Google Shape;406;p3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407" name="Google Shape;407;p31"/>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408" name="Google Shape;408;p31"/>
          <p:cNvSpPr txBox="1"/>
          <p:nvPr/>
        </p:nvSpPr>
        <p:spPr>
          <a:xfrm>
            <a:off x="5688000" y="540000"/>
            <a:ext cx="45473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800">
                <a:solidFill>
                  <a:srgbClr val="FBE201"/>
                </a:solidFill>
                <a:latin typeface="Montserrat Medium"/>
                <a:ea typeface="Montserrat Medium"/>
                <a:cs typeface="Montserrat Medium"/>
                <a:sym typeface="Montserrat Medium"/>
              </a:rPr>
              <a:t>SAMMANFATTNING</a:t>
            </a:r>
            <a:endParaRPr/>
          </a:p>
        </p:txBody>
      </p:sp>
      <p:sp>
        <p:nvSpPr>
          <p:cNvPr id="409" name="Google Shape;409;p31"/>
          <p:cNvSpPr txBox="1"/>
          <p:nvPr/>
        </p:nvSpPr>
        <p:spPr>
          <a:xfrm>
            <a:off x="567751" y="1523256"/>
            <a:ext cx="8909881" cy="519116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sv-SE" sz="2000">
                <a:solidFill>
                  <a:srgbClr val="D8D8D8"/>
                </a:solidFill>
                <a:latin typeface="Rokkitt"/>
                <a:ea typeface="Rokkitt"/>
                <a:cs typeface="Rokkitt"/>
                <a:sym typeface="Rokkitt"/>
              </a:rPr>
              <a:t>Bowling en sport för alla på alla nivåer.</a:t>
            </a:r>
            <a:endParaRPr/>
          </a:p>
          <a:p>
            <a:pPr indent="0" lvl="0" marL="0" marR="0" rtl="0" algn="l">
              <a:spcBef>
                <a:spcPts val="1000"/>
              </a:spcBef>
              <a:spcAft>
                <a:spcPts val="0"/>
              </a:spcAft>
              <a:buNone/>
            </a:pPr>
            <a:r>
              <a:rPr lang="sv-SE" sz="2000">
                <a:solidFill>
                  <a:srgbClr val="D8D8D8"/>
                </a:solidFill>
                <a:latin typeface="Rokkitt"/>
                <a:ea typeface="Rokkitt"/>
                <a:cs typeface="Rokkitt"/>
                <a:sym typeface="Rokkitt"/>
              </a:rPr>
              <a:t>Med bowling kan du ha roligt med kompisarna, spela ”måndagsligan” med jobbet, delta i seriespel i en förening eller spela individuella tävlingar på vilken nivå som passar dig.</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Under den här grundutbildningen i bowling har vi försökt att ge dig en inblick i sporten bowling, de grundläggande reglerna för hur banan ser ut, var käglorna står, hur utrustningen ser ut och hur du räknar.</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När det kommer till att spela spelet bowling så krävs det såklart, som i alla sporter, en stabil teknik och fysik som kräver en hel del träning.</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I den här kursen har vi fokuserat på att ge en inblick i hur man svingar klotet så avspänt som möjligt och hur vi får det i rätt riktning.</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Har kursen gett dig mersmak?</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Här finns mer att lära: </a:t>
            </a:r>
            <a:r>
              <a:rPr lang="sv-SE" sz="2000" u="sng">
                <a:solidFill>
                  <a:srgbClr val="FBE201"/>
                </a:solidFill>
                <a:latin typeface="Rokkitt"/>
                <a:ea typeface="Rokkitt"/>
                <a:cs typeface="Rokkitt"/>
                <a:sym typeface="Rokkitt"/>
                <a:hlinkClick r:id="rId4">
                  <a:extLst>
                    <a:ext uri="{A12FA001-AC4F-418D-AE19-62706E023703}">
                      <ahyp:hlinkClr val="tx"/>
                    </a:ext>
                  </a:extLst>
                </a:hlinkClick>
              </a:rPr>
              <a:t>http://utbildning.swebowl.se</a:t>
            </a:r>
            <a:endParaRPr sz="2000">
              <a:solidFill>
                <a:srgbClr val="FBE201"/>
              </a:solidFill>
              <a:latin typeface="Rokkitt"/>
              <a:ea typeface="Rokkitt"/>
              <a:cs typeface="Rokkitt"/>
              <a:sym typeface="Rokkitt"/>
            </a:endParaRPr>
          </a:p>
          <a:p>
            <a:pPr indent="0" lvl="0" marL="0" marR="0" rtl="0" algn="l">
              <a:spcBef>
                <a:spcPts val="0"/>
              </a:spcBef>
              <a:spcAft>
                <a:spcPts val="0"/>
              </a:spcAft>
              <a:buNone/>
            </a:pPr>
            <a:r>
              <a:t/>
            </a:r>
            <a:endParaRPr sz="2000">
              <a:solidFill>
                <a:srgbClr val="D8D8D8"/>
              </a:solidFill>
              <a:latin typeface="Rokkitt"/>
              <a:ea typeface="Rokkitt"/>
              <a:cs typeface="Rokkitt"/>
              <a:sym typeface="Rokkit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cxnSp>
        <p:nvCxnSpPr>
          <p:cNvPr id="415" name="Google Shape;415;p32"/>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416" name="Google Shape;416;p32"/>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417" name="Google Shape;417;p32"/>
          <p:cNvSpPr txBox="1"/>
          <p:nvPr/>
        </p:nvSpPr>
        <p:spPr>
          <a:xfrm>
            <a:off x="5688000" y="540000"/>
            <a:ext cx="45473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800">
                <a:solidFill>
                  <a:srgbClr val="FBE201"/>
                </a:solidFill>
                <a:latin typeface="Montserrat Medium"/>
                <a:ea typeface="Montserrat Medium"/>
                <a:cs typeface="Montserrat Medium"/>
                <a:sym typeface="Montserrat Medium"/>
              </a:rPr>
              <a:t>HÄNGER DU MED?</a:t>
            </a:r>
            <a:endParaRPr/>
          </a:p>
        </p:txBody>
      </p:sp>
      <p:sp>
        <p:nvSpPr>
          <p:cNvPr id="418" name="Google Shape;418;p32"/>
          <p:cNvSpPr txBox="1"/>
          <p:nvPr/>
        </p:nvSpPr>
        <p:spPr>
          <a:xfrm>
            <a:off x="5947646" y="1209666"/>
            <a:ext cx="324319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4000">
                <a:solidFill>
                  <a:srgbClr val="4A7399"/>
                </a:solidFill>
                <a:latin typeface="Montserrat"/>
                <a:ea typeface="Montserrat"/>
                <a:cs typeface="Montserrat"/>
                <a:sym typeface="Montserrat"/>
              </a:rPr>
              <a:t>ATT RÄKNA</a:t>
            </a:r>
            <a:endParaRPr/>
          </a:p>
        </p:txBody>
      </p:sp>
      <p:sp>
        <p:nvSpPr>
          <p:cNvPr id="419" name="Google Shape;419;p32"/>
          <p:cNvSpPr txBox="1"/>
          <p:nvPr/>
        </p:nvSpPr>
        <p:spPr>
          <a:xfrm>
            <a:off x="5947646" y="1982549"/>
            <a:ext cx="33377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1800">
                <a:solidFill>
                  <a:srgbClr val="FBE201"/>
                </a:solidFill>
                <a:latin typeface="Rokkitt"/>
                <a:ea typeface="Rokkitt"/>
                <a:cs typeface="Rokkitt"/>
                <a:sym typeface="Rokkitt"/>
              </a:rPr>
              <a:t>Hur många poäng ger en spärr?</a:t>
            </a:r>
            <a:endParaRPr/>
          </a:p>
        </p:txBody>
      </p:sp>
      <p:pic>
        <p:nvPicPr>
          <p:cNvPr descr="En bild som visar inomhus, golv, bowling&#10;&#10;Automatiskt genererad beskrivning" id="420" name="Google Shape;420;p32"/>
          <p:cNvPicPr preferRelativeResize="0"/>
          <p:nvPr/>
        </p:nvPicPr>
        <p:blipFill rotWithShape="1">
          <a:blip r:embed="rId4">
            <a:alphaModFix/>
          </a:blip>
          <a:srcRect b="0" l="0" r="0" t="0"/>
          <a:stretch/>
        </p:blipFill>
        <p:spPr>
          <a:xfrm>
            <a:off x="547004" y="2062007"/>
            <a:ext cx="4481407" cy="2524736"/>
          </a:xfrm>
          <a:prstGeom prst="rect">
            <a:avLst/>
          </a:prstGeom>
          <a:noFill/>
          <a:ln>
            <a:noFill/>
          </a:ln>
        </p:spPr>
      </p:pic>
      <p:sp>
        <p:nvSpPr>
          <p:cNvPr id="421" name="Google Shape;421;p32"/>
          <p:cNvSpPr txBox="1"/>
          <p:nvPr/>
        </p:nvSpPr>
        <p:spPr>
          <a:xfrm>
            <a:off x="6305054" y="3139700"/>
            <a:ext cx="4865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rgbClr val="F2F2F2"/>
                </a:solidFill>
                <a:latin typeface="Rokkitt"/>
                <a:ea typeface="Rokkitt"/>
                <a:cs typeface="Rokkitt"/>
                <a:sym typeface="Rokkitt"/>
              </a:rPr>
              <a:t>Tio poäng + poängen från nästa slag</a:t>
            </a:r>
            <a:endParaRPr/>
          </a:p>
        </p:txBody>
      </p:sp>
      <p:sp>
        <p:nvSpPr>
          <p:cNvPr id="422" name="Google Shape;422;p32"/>
          <p:cNvSpPr txBox="1"/>
          <p:nvPr/>
        </p:nvSpPr>
        <p:spPr>
          <a:xfrm>
            <a:off x="6305044" y="3607697"/>
            <a:ext cx="29832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rgbClr val="F2F2F2"/>
                </a:solidFill>
                <a:latin typeface="Rokkitt"/>
                <a:ea typeface="Rokkitt"/>
                <a:cs typeface="Rokkitt"/>
                <a:sym typeface="Rokkitt"/>
              </a:rPr>
              <a:t>Tio poäng</a:t>
            </a:r>
            <a:endParaRPr/>
          </a:p>
        </p:txBody>
      </p:sp>
      <p:sp>
        <p:nvSpPr>
          <p:cNvPr id="423" name="Google Shape;423;p32"/>
          <p:cNvSpPr txBox="1"/>
          <p:nvPr/>
        </p:nvSpPr>
        <p:spPr>
          <a:xfrm>
            <a:off x="6311788" y="4075685"/>
            <a:ext cx="29832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rgbClr val="F2F2F2"/>
                </a:solidFill>
                <a:latin typeface="Rokkitt"/>
                <a:ea typeface="Rokkitt"/>
                <a:cs typeface="Rokkitt"/>
                <a:sym typeface="Rokkitt"/>
              </a:rPr>
              <a:t>Så många som du slog ner</a:t>
            </a:r>
            <a:endParaRPr/>
          </a:p>
        </p:txBody>
      </p:sp>
      <p:sp>
        <p:nvSpPr>
          <p:cNvPr id="424" name="Google Shape;424;p32"/>
          <p:cNvSpPr/>
          <p:nvPr/>
        </p:nvSpPr>
        <p:spPr>
          <a:xfrm>
            <a:off x="6085932" y="3711960"/>
            <a:ext cx="180000" cy="180000"/>
          </a:xfrm>
          <a:prstGeom prst="rect">
            <a:avLst/>
          </a:prstGeom>
          <a:solidFill>
            <a:srgbClr val="4C769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32"/>
          <p:cNvSpPr/>
          <p:nvPr/>
        </p:nvSpPr>
        <p:spPr>
          <a:xfrm>
            <a:off x="6084584" y="4196132"/>
            <a:ext cx="180000" cy="180000"/>
          </a:xfrm>
          <a:prstGeom prst="rect">
            <a:avLst/>
          </a:prstGeom>
          <a:solidFill>
            <a:srgbClr val="4C769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32"/>
          <p:cNvSpPr/>
          <p:nvPr/>
        </p:nvSpPr>
        <p:spPr>
          <a:xfrm>
            <a:off x="6084584" y="3234375"/>
            <a:ext cx="180000" cy="180000"/>
          </a:xfrm>
          <a:prstGeom prst="rect">
            <a:avLst/>
          </a:prstGeom>
          <a:solidFill>
            <a:srgbClr val="4C769D"/>
          </a:solidFill>
          <a:ln cap="flat" cmpd="sng" w="12700">
            <a:solidFill>
              <a:srgbClr val="4A7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cxnSp>
        <p:nvCxnSpPr>
          <p:cNvPr id="432" name="Google Shape;432;p33"/>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433" name="Google Shape;433;p33"/>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434" name="Google Shape;434;p33"/>
          <p:cNvSpPr txBox="1"/>
          <p:nvPr/>
        </p:nvSpPr>
        <p:spPr>
          <a:xfrm>
            <a:off x="5688000" y="540000"/>
            <a:ext cx="45473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800">
                <a:solidFill>
                  <a:srgbClr val="FBE201"/>
                </a:solidFill>
                <a:latin typeface="Montserrat Medium"/>
                <a:ea typeface="Montserrat Medium"/>
                <a:cs typeface="Montserrat Medium"/>
                <a:sym typeface="Montserrat Medium"/>
              </a:rPr>
              <a:t>HÄNGER DU MED?</a:t>
            </a:r>
            <a:endParaRPr/>
          </a:p>
        </p:txBody>
      </p:sp>
      <p:sp>
        <p:nvSpPr>
          <p:cNvPr id="435" name="Google Shape;435;p33"/>
          <p:cNvSpPr txBox="1"/>
          <p:nvPr/>
        </p:nvSpPr>
        <p:spPr>
          <a:xfrm>
            <a:off x="5947646" y="1209666"/>
            <a:ext cx="157607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4000">
                <a:solidFill>
                  <a:srgbClr val="4A7399"/>
                </a:solidFill>
                <a:latin typeface="Montserrat"/>
                <a:ea typeface="Montserrat"/>
                <a:cs typeface="Montserrat"/>
                <a:sym typeface="Montserrat"/>
              </a:rPr>
              <a:t>KLOT</a:t>
            </a:r>
            <a:endParaRPr/>
          </a:p>
        </p:txBody>
      </p:sp>
      <p:sp>
        <p:nvSpPr>
          <p:cNvPr id="436" name="Google Shape;436;p33"/>
          <p:cNvSpPr txBox="1"/>
          <p:nvPr/>
        </p:nvSpPr>
        <p:spPr>
          <a:xfrm>
            <a:off x="5947646" y="1982549"/>
            <a:ext cx="37449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1800">
                <a:solidFill>
                  <a:srgbClr val="FBE201"/>
                </a:solidFill>
                <a:latin typeface="Rokkitt"/>
                <a:ea typeface="Rokkitt"/>
                <a:cs typeface="Rokkitt"/>
                <a:sym typeface="Rokkitt"/>
              </a:rPr>
              <a:t>Vilka fingrar används i fingerhålen?</a:t>
            </a:r>
            <a:endParaRPr/>
          </a:p>
        </p:txBody>
      </p:sp>
      <p:pic>
        <p:nvPicPr>
          <p:cNvPr descr="En bild som visar inomhus, golv, bowling&#10;&#10;Automatiskt genererad beskrivning" id="437" name="Google Shape;437;p33"/>
          <p:cNvPicPr preferRelativeResize="0"/>
          <p:nvPr/>
        </p:nvPicPr>
        <p:blipFill rotWithShape="1">
          <a:blip r:embed="rId4">
            <a:alphaModFix/>
          </a:blip>
          <a:srcRect b="0" l="0" r="0" t="0"/>
          <a:stretch/>
        </p:blipFill>
        <p:spPr>
          <a:xfrm>
            <a:off x="547004" y="2062007"/>
            <a:ext cx="4481407" cy="2524736"/>
          </a:xfrm>
          <a:prstGeom prst="rect">
            <a:avLst/>
          </a:prstGeom>
          <a:noFill/>
          <a:ln>
            <a:noFill/>
          </a:ln>
        </p:spPr>
      </p:pic>
      <p:sp>
        <p:nvSpPr>
          <p:cNvPr id="438" name="Google Shape;438;p33"/>
          <p:cNvSpPr txBox="1"/>
          <p:nvPr/>
        </p:nvSpPr>
        <p:spPr>
          <a:xfrm>
            <a:off x="6305044" y="3139709"/>
            <a:ext cx="29832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rgbClr val="F2F2F2"/>
                </a:solidFill>
                <a:latin typeface="Rokkitt"/>
                <a:ea typeface="Rokkitt"/>
                <a:cs typeface="Rokkitt"/>
                <a:sym typeface="Rokkitt"/>
              </a:rPr>
              <a:t>Långfinger och ringfinger</a:t>
            </a:r>
            <a:endParaRPr/>
          </a:p>
        </p:txBody>
      </p:sp>
      <p:sp>
        <p:nvSpPr>
          <p:cNvPr id="439" name="Google Shape;439;p33"/>
          <p:cNvSpPr txBox="1"/>
          <p:nvPr/>
        </p:nvSpPr>
        <p:spPr>
          <a:xfrm>
            <a:off x="6305044" y="3607697"/>
            <a:ext cx="29832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rgbClr val="F2F2F2"/>
                </a:solidFill>
                <a:latin typeface="Rokkitt"/>
                <a:ea typeface="Rokkitt"/>
                <a:cs typeface="Rokkitt"/>
                <a:sym typeface="Rokkitt"/>
              </a:rPr>
              <a:t>Tummen och pekfingret</a:t>
            </a:r>
            <a:endParaRPr/>
          </a:p>
        </p:txBody>
      </p:sp>
      <p:sp>
        <p:nvSpPr>
          <p:cNvPr id="440" name="Google Shape;440;p33"/>
          <p:cNvSpPr txBox="1"/>
          <p:nvPr/>
        </p:nvSpPr>
        <p:spPr>
          <a:xfrm>
            <a:off x="6311788" y="4075685"/>
            <a:ext cx="29832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rgbClr val="F2F2F2"/>
                </a:solidFill>
                <a:latin typeface="Rokkitt"/>
                <a:ea typeface="Rokkitt"/>
                <a:cs typeface="Rokkitt"/>
                <a:sym typeface="Rokkitt"/>
              </a:rPr>
              <a:t>Pekfinger och långfinger</a:t>
            </a:r>
            <a:endParaRPr/>
          </a:p>
        </p:txBody>
      </p:sp>
      <p:sp>
        <p:nvSpPr>
          <p:cNvPr id="441" name="Google Shape;441;p33"/>
          <p:cNvSpPr/>
          <p:nvPr/>
        </p:nvSpPr>
        <p:spPr>
          <a:xfrm>
            <a:off x="6085932" y="3711960"/>
            <a:ext cx="180000" cy="180000"/>
          </a:xfrm>
          <a:prstGeom prst="rect">
            <a:avLst/>
          </a:prstGeom>
          <a:solidFill>
            <a:srgbClr val="4C769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33"/>
          <p:cNvSpPr/>
          <p:nvPr/>
        </p:nvSpPr>
        <p:spPr>
          <a:xfrm>
            <a:off x="6084584" y="4196132"/>
            <a:ext cx="180000" cy="180000"/>
          </a:xfrm>
          <a:prstGeom prst="rect">
            <a:avLst/>
          </a:prstGeom>
          <a:solidFill>
            <a:srgbClr val="4C769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33"/>
          <p:cNvSpPr/>
          <p:nvPr/>
        </p:nvSpPr>
        <p:spPr>
          <a:xfrm>
            <a:off x="6084584" y="3234375"/>
            <a:ext cx="180000" cy="180000"/>
          </a:xfrm>
          <a:prstGeom prst="rect">
            <a:avLst/>
          </a:prstGeom>
          <a:solidFill>
            <a:srgbClr val="4C769D"/>
          </a:solidFill>
          <a:ln cap="flat" cmpd="sng" w="12700">
            <a:solidFill>
              <a:srgbClr val="4A7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cxnSp>
        <p:nvCxnSpPr>
          <p:cNvPr id="116" name="Google Shape;116;p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17" name="Google Shape;117;p4"/>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18" name="Google Shape;118;p4"/>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INTRODUKTION</a:t>
            </a:r>
            <a:endParaRPr/>
          </a:p>
        </p:txBody>
      </p:sp>
      <p:sp>
        <p:nvSpPr>
          <p:cNvPr id="119" name="Google Shape;119;p4"/>
          <p:cNvSpPr txBox="1"/>
          <p:nvPr/>
        </p:nvSpPr>
        <p:spPr>
          <a:xfrm>
            <a:off x="530679" y="1796572"/>
            <a:ext cx="7116294"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Bowling är en sport som består av tio rutor. </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Du ska slå ned tio käglor, på en 60 fot lång bana. Du har två slag i varje ruta. Vid strike utgår slag två i den aktuella spelrutan.</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a:p>
            <a:pPr indent="0" lvl="0" marL="0" marR="0" rtl="0" algn="l">
              <a:spcBef>
                <a:spcPts val="0"/>
              </a:spcBef>
              <a:spcAft>
                <a:spcPts val="0"/>
              </a:spcAft>
              <a:buNone/>
            </a:pPr>
            <a:r>
              <a:rPr lang="sv-SE" sz="2000">
                <a:solidFill>
                  <a:srgbClr val="D8D8D8"/>
                </a:solidFill>
                <a:latin typeface="Rokkitt"/>
                <a:ea typeface="Rokkitt"/>
                <a:cs typeface="Rokkitt"/>
                <a:sym typeface="Rokkitt"/>
              </a:rPr>
              <a:t>Om bowlaren slår ned alla tio käglor på första slaget, (strike) eller resterande på det andra slaget (spare), så får hen bonuspoäng.</a:t>
            </a:r>
            <a:endParaRPr/>
          </a:p>
          <a:p>
            <a:pPr indent="0" lvl="0" marL="0" marR="0" rtl="0" algn="l">
              <a:spcBef>
                <a:spcPts val="0"/>
              </a:spcBef>
              <a:spcAft>
                <a:spcPts val="0"/>
              </a:spcAft>
              <a:buNone/>
            </a:pPr>
            <a:r>
              <a:t/>
            </a:r>
            <a:endParaRPr sz="2000">
              <a:solidFill>
                <a:srgbClr val="D8D8D8"/>
              </a:solidFill>
              <a:latin typeface="Rokkitt"/>
              <a:ea typeface="Rokkitt"/>
              <a:cs typeface="Rokkitt"/>
              <a:sym typeface="Rokkitt"/>
            </a:endParaRPr>
          </a:p>
          <a:p>
            <a:pPr indent="0" lvl="0" marL="0" marR="0" rtl="0" algn="l">
              <a:spcBef>
                <a:spcPts val="0"/>
              </a:spcBef>
              <a:spcAft>
                <a:spcPts val="0"/>
              </a:spcAft>
              <a:buNone/>
            </a:pPr>
            <a:r>
              <a:rPr lang="sv-SE" sz="2000">
                <a:solidFill>
                  <a:srgbClr val="D8D8D8"/>
                </a:solidFill>
                <a:latin typeface="Rokkitt"/>
                <a:ea typeface="Rokkitt"/>
                <a:cs typeface="Rokkitt"/>
                <a:sym typeface="Rokkitt"/>
              </a:rPr>
              <a:t>En perfekt serie (maxresultat 300) består av 12 strike i följd (tre i den sista rutan).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cxnSp>
        <p:nvCxnSpPr>
          <p:cNvPr id="125" name="Google Shape;125;p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26" name="Google Shape;126;p5"/>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27" name="Google Shape;127;p5"/>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UTBILDNING</a:t>
            </a:r>
            <a:endParaRPr/>
          </a:p>
        </p:txBody>
      </p:sp>
      <p:sp>
        <p:nvSpPr>
          <p:cNvPr id="128" name="Google Shape;128;p5"/>
          <p:cNvSpPr txBox="1"/>
          <p:nvPr/>
        </p:nvSpPr>
        <p:spPr>
          <a:xfrm>
            <a:off x="530679" y="1796572"/>
            <a:ext cx="7844578" cy="4255011"/>
          </a:xfrm>
          <a:prstGeom prst="rect">
            <a:avLst/>
          </a:prstGeom>
          <a:noFill/>
          <a:ln>
            <a:noFill/>
          </a:ln>
        </p:spPr>
        <p:txBody>
          <a:bodyPr anchorCtr="0" anchor="t" bIns="45700" lIns="91425" spcFirstLastPara="1" rIns="91425" wrap="square" tIns="45700">
            <a:spAutoFit/>
          </a:bodyPr>
          <a:lstStyle/>
          <a:p>
            <a:pPr indent="0" lvl="0" marL="360000" marR="0" rtl="0" algn="l">
              <a:lnSpc>
                <a:spcPct val="90000"/>
              </a:lnSpc>
              <a:spcBef>
                <a:spcPts val="0"/>
              </a:spcBef>
              <a:spcAft>
                <a:spcPts val="0"/>
              </a:spcAft>
              <a:buNone/>
            </a:pPr>
            <a:r>
              <a:rPr lang="sv-SE" sz="2000">
                <a:solidFill>
                  <a:srgbClr val="D8D8D8"/>
                </a:solidFill>
                <a:latin typeface="Rokkitt"/>
                <a:ea typeface="Rokkitt"/>
                <a:cs typeface="Rokkitt"/>
                <a:sym typeface="Rokkitt"/>
              </a:rPr>
              <a:t>Bowling som sport kan verka enkel men som i de flesta sporter så är teknik, taktik och materialkunskap absolut nödvändig för att utvecklas som bowlare. Det svenska bowlingförbundet arrangerar därför utbildningar för tränare på alla nivåer.</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a:p>
            <a:pPr indent="0" lvl="0" marL="360000" marR="0" rtl="0" algn="l">
              <a:lnSpc>
                <a:spcPct val="90000"/>
              </a:lnSpc>
              <a:spcBef>
                <a:spcPts val="0"/>
              </a:spcBef>
              <a:spcAft>
                <a:spcPts val="0"/>
              </a:spcAft>
              <a:buNone/>
            </a:pPr>
            <a:r>
              <a:rPr lang="sv-SE" sz="2000">
                <a:solidFill>
                  <a:srgbClr val="D8D8D8"/>
                </a:solidFill>
                <a:latin typeface="Rokkitt"/>
                <a:ea typeface="Rokkitt"/>
                <a:cs typeface="Rokkitt"/>
                <a:sym typeface="Rokkitt"/>
              </a:rPr>
              <a:t>Utbildningstrappan består av olika delar/nivåer:</a:t>
            </a:r>
            <a:endParaRPr sz="2000">
              <a:solidFill>
                <a:srgbClr val="D8D8D8"/>
              </a:solidFill>
              <a:latin typeface="Rokkitt"/>
              <a:ea typeface="Rokkitt"/>
              <a:cs typeface="Rokkitt"/>
              <a:sym typeface="Rokkitt"/>
            </a:endParaRPr>
          </a:p>
          <a:p>
            <a:pPr indent="0" lvl="0" marL="360000" marR="0" rtl="0" algn="l">
              <a:lnSpc>
                <a:spcPct val="90000"/>
              </a:lnSpc>
              <a:spcBef>
                <a:spcPts val="0"/>
              </a:spcBef>
              <a:spcAft>
                <a:spcPts val="0"/>
              </a:spcAft>
              <a:buNone/>
            </a:pPr>
            <a:r>
              <a:rPr b="1" lang="sv-SE" sz="2000">
                <a:solidFill>
                  <a:srgbClr val="FBE201"/>
                </a:solidFill>
                <a:latin typeface="Rokkitt"/>
                <a:ea typeface="Rokkitt"/>
                <a:cs typeface="Rokkitt"/>
                <a:sym typeface="Rokkitt"/>
              </a:rPr>
              <a:t>Grundutbildning</a:t>
            </a:r>
            <a:r>
              <a:rPr lang="sv-SE" sz="2000">
                <a:solidFill>
                  <a:srgbClr val="D8D8D8"/>
                </a:solidFill>
                <a:latin typeface="Rokkitt"/>
                <a:ea typeface="Rokkitt"/>
                <a:cs typeface="Rokkitt"/>
                <a:sym typeface="Rokkitt"/>
              </a:rPr>
              <a:t> (helt webbaserad) som du just nu tar del av.</a:t>
            </a:r>
            <a:endParaRPr sz="2000">
              <a:solidFill>
                <a:srgbClr val="D8D8D8"/>
              </a:solidFill>
              <a:latin typeface="Rokkitt"/>
              <a:ea typeface="Rokkitt"/>
              <a:cs typeface="Rokkitt"/>
              <a:sym typeface="Rokkitt"/>
            </a:endParaRPr>
          </a:p>
          <a:p>
            <a:pPr indent="0" lvl="0" marL="360000" marR="0" rtl="0" algn="l">
              <a:lnSpc>
                <a:spcPct val="90000"/>
              </a:lnSpc>
              <a:spcBef>
                <a:spcPts val="0"/>
              </a:spcBef>
              <a:spcAft>
                <a:spcPts val="0"/>
              </a:spcAft>
              <a:buNone/>
            </a:pPr>
            <a:r>
              <a:rPr lang="sv-SE" sz="2000">
                <a:solidFill>
                  <a:srgbClr val="FBE201"/>
                </a:solidFill>
                <a:latin typeface="Rokkitt"/>
                <a:ea typeface="Rokkitt"/>
                <a:cs typeface="Rokkitt"/>
                <a:sym typeface="Rokkitt"/>
              </a:rPr>
              <a:t>TUG</a:t>
            </a:r>
            <a:r>
              <a:rPr lang="sv-SE" sz="2000">
                <a:solidFill>
                  <a:srgbClr val="D8D8D8"/>
                </a:solidFill>
                <a:latin typeface="Rokkitt"/>
                <a:ea typeface="Rokkitt"/>
                <a:cs typeface="Rokkitt"/>
                <a:sym typeface="Rokkitt"/>
              </a:rPr>
              <a:t> – tränarutbildning grund, arrangeras av SDF</a:t>
            </a:r>
            <a:endParaRPr sz="2000">
              <a:solidFill>
                <a:srgbClr val="D8D8D8"/>
              </a:solidFill>
              <a:latin typeface="Rokkitt"/>
              <a:ea typeface="Rokkitt"/>
              <a:cs typeface="Rokkitt"/>
              <a:sym typeface="Rokkitt"/>
            </a:endParaRPr>
          </a:p>
          <a:p>
            <a:pPr indent="0" lvl="0" marL="360000" marR="0" rtl="0" algn="l">
              <a:lnSpc>
                <a:spcPct val="90000"/>
              </a:lnSpc>
              <a:spcBef>
                <a:spcPts val="0"/>
              </a:spcBef>
              <a:spcAft>
                <a:spcPts val="0"/>
              </a:spcAft>
              <a:buNone/>
            </a:pPr>
            <a:r>
              <a:rPr lang="sv-SE" sz="2000">
                <a:solidFill>
                  <a:srgbClr val="FBE201"/>
                </a:solidFill>
                <a:latin typeface="Rokkitt"/>
                <a:ea typeface="Rokkitt"/>
                <a:cs typeface="Rokkitt"/>
                <a:sym typeface="Rokkitt"/>
              </a:rPr>
              <a:t>EBF Level 1 </a:t>
            </a:r>
            <a:r>
              <a:rPr lang="sv-SE" sz="2000">
                <a:solidFill>
                  <a:srgbClr val="D8D8D8"/>
                </a:solidFill>
                <a:latin typeface="Rokkitt"/>
                <a:ea typeface="Rokkitt"/>
                <a:cs typeface="Rokkitt"/>
                <a:sym typeface="Rokkitt"/>
              </a:rPr>
              <a:t>– arrangeras av SvBF</a:t>
            </a:r>
            <a:br>
              <a:rPr lang="sv-SE" sz="2000">
                <a:solidFill>
                  <a:srgbClr val="D8D8D8"/>
                </a:solidFill>
                <a:latin typeface="Rokkitt"/>
                <a:ea typeface="Rokkitt"/>
                <a:cs typeface="Rokkitt"/>
                <a:sym typeface="Rokkitt"/>
              </a:rPr>
            </a:br>
            <a:r>
              <a:rPr lang="sv-SE" sz="2000">
                <a:solidFill>
                  <a:srgbClr val="FBE201"/>
                </a:solidFill>
                <a:latin typeface="Rokkitt"/>
                <a:ea typeface="Rokkitt"/>
                <a:cs typeface="Rokkitt"/>
                <a:sym typeface="Rokkitt"/>
              </a:rPr>
              <a:t>EBF Level 2 </a:t>
            </a:r>
            <a:r>
              <a:rPr lang="sv-SE" sz="2000">
                <a:solidFill>
                  <a:srgbClr val="D8D8D8"/>
                </a:solidFill>
                <a:latin typeface="Rokkitt"/>
                <a:ea typeface="Rokkitt"/>
                <a:cs typeface="Rokkitt"/>
                <a:sym typeface="Rokkitt"/>
              </a:rPr>
              <a:t>– arrangeras av SvBF</a:t>
            </a:r>
            <a:br>
              <a:rPr lang="sv-SE" sz="2000">
                <a:solidFill>
                  <a:srgbClr val="D8D8D8"/>
                </a:solidFill>
                <a:latin typeface="Rokkitt"/>
                <a:ea typeface="Rokkitt"/>
                <a:cs typeface="Rokkitt"/>
                <a:sym typeface="Rokkitt"/>
              </a:rPr>
            </a:br>
            <a:r>
              <a:rPr lang="sv-SE" sz="2000">
                <a:solidFill>
                  <a:srgbClr val="FBE201"/>
                </a:solidFill>
                <a:latin typeface="Rokkitt"/>
                <a:ea typeface="Rokkitt"/>
                <a:cs typeface="Rokkitt"/>
                <a:sym typeface="Rokkitt"/>
              </a:rPr>
              <a:t>EBF Level 3 </a:t>
            </a:r>
            <a:r>
              <a:rPr lang="sv-SE" sz="2000">
                <a:solidFill>
                  <a:srgbClr val="D8D8D8"/>
                </a:solidFill>
                <a:latin typeface="Rokkitt"/>
                <a:ea typeface="Rokkitt"/>
                <a:cs typeface="Rokkitt"/>
                <a:sym typeface="Rokkitt"/>
              </a:rPr>
              <a:t>– arrangeras av EBF (Europeiska Bowlingförbundet)</a:t>
            </a:r>
            <a:br>
              <a:rPr lang="sv-SE" sz="2000">
                <a:solidFill>
                  <a:srgbClr val="D8D8D8"/>
                </a:solidFill>
                <a:latin typeface="Rokkitt"/>
                <a:ea typeface="Rokkitt"/>
                <a:cs typeface="Rokkitt"/>
                <a:sym typeface="Rokkitt"/>
              </a:rPr>
            </a:br>
            <a:r>
              <a:rPr lang="sv-SE" sz="2000">
                <a:solidFill>
                  <a:srgbClr val="FBE201"/>
                </a:solidFill>
                <a:latin typeface="Rokkitt"/>
                <a:ea typeface="Rokkitt"/>
                <a:cs typeface="Rokkitt"/>
                <a:sym typeface="Rokkitt"/>
              </a:rPr>
              <a:t>ETU</a:t>
            </a:r>
            <a:r>
              <a:rPr lang="sv-SE" sz="2000">
                <a:solidFill>
                  <a:srgbClr val="D8D8D8"/>
                </a:solidFill>
                <a:latin typeface="Rokkitt"/>
                <a:ea typeface="Rokkitt"/>
                <a:cs typeface="Rokkitt"/>
                <a:sym typeface="Rokkitt"/>
              </a:rPr>
              <a:t> (Elittränarutbildning) – Folkhögskola under 2 år</a:t>
            </a:r>
            <a:br>
              <a:rPr lang="sv-SE" sz="2000">
                <a:solidFill>
                  <a:srgbClr val="D8D8D8"/>
                </a:solidFill>
                <a:latin typeface="Rokkitt"/>
                <a:ea typeface="Rokkitt"/>
                <a:cs typeface="Rokkitt"/>
                <a:sym typeface="Rokkitt"/>
              </a:rPr>
            </a:br>
            <a:endParaRPr sz="2000">
              <a:solidFill>
                <a:srgbClr val="D8D8D8"/>
              </a:solidFill>
              <a:latin typeface="Rokkitt"/>
              <a:ea typeface="Rokkitt"/>
              <a:cs typeface="Rokkitt"/>
              <a:sym typeface="Rokkitt"/>
            </a:endParaRPr>
          </a:p>
          <a:p>
            <a:pPr indent="0" lvl="0" marL="360000" marR="0" rtl="0" algn="l">
              <a:lnSpc>
                <a:spcPct val="90000"/>
              </a:lnSpc>
              <a:spcBef>
                <a:spcPts val="0"/>
              </a:spcBef>
              <a:spcAft>
                <a:spcPts val="0"/>
              </a:spcAft>
              <a:buNone/>
            </a:pPr>
            <a:r>
              <a:rPr lang="sv-SE" sz="2000">
                <a:solidFill>
                  <a:srgbClr val="D8D8D8"/>
                </a:solidFill>
                <a:latin typeface="Rokkitt"/>
                <a:ea typeface="Rokkitt"/>
                <a:cs typeface="Rokkitt"/>
                <a:sym typeface="Rokkitt"/>
              </a:rPr>
              <a:t>Mer information om SvBF:s hela kursutbud hittar du på:</a:t>
            </a:r>
            <a:br>
              <a:rPr lang="sv-SE" sz="2000">
                <a:solidFill>
                  <a:srgbClr val="D8D8D8"/>
                </a:solidFill>
                <a:latin typeface="Rokkitt"/>
                <a:ea typeface="Rokkitt"/>
                <a:cs typeface="Rokkitt"/>
                <a:sym typeface="Rokkitt"/>
              </a:rPr>
            </a:br>
            <a:r>
              <a:rPr lang="sv-SE" sz="2000" u="sng">
                <a:solidFill>
                  <a:srgbClr val="4B749B"/>
                </a:solidFill>
                <a:latin typeface="Rokkitt"/>
                <a:ea typeface="Rokkitt"/>
                <a:cs typeface="Rokkitt"/>
                <a:sym typeface="Rokkitt"/>
                <a:hlinkClick r:id="rId4">
                  <a:extLst>
                    <a:ext uri="{A12FA001-AC4F-418D-AE19-62706E023703}">
                      <ahyp:hlinkClr val="tx"/>
                    </a:ext>
                  </a:extLst>
                </a:hlinkClick>
              </a:rPr>
              <a:t>http://utbildning.swebowl.se</a:t>
            </a:r>
            <a:endParaRPr sz="2000">
              <a:solidFill>
                <a:srgbClr val="4B749B"/>
              </a:solidFill>
              <a:latin typeface="Rokkitt"/>
              <a:ea typeface="Rokkitt"/>
              <a:cs typeface="Rokkitt"/>
              <a:sym typeface="Rokki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cxnSp>
        <p:nvCxnSpPr>
          <p:cNvPr id="134" name="Google Shape;134;p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35" name="Google Shape;135;p6"/>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36" name="Google Shape;136;p6"/>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BANAN</a:t>
            </a:r>
            <a:endParaRPr/>
          </a:p>
        </p:txBody>
      </p:sp>
      <p:sp>
        <p:nvSpPr>
          <p:cNvPr id="137" name="Google Shape;137;p6"/>
          <p:cNvSpPr txBox="1"/>
          <p:nvPr/>
        </p:nvSpPr>
        <p:spPr>
          <a:xfrm>
            <a:off x="530679" y="1796572"/>
            <a:ext cx="9799570" cy="2380139"/>
          </a:xfrm>
          <a:prstGeom prst="rect">
            <a:avLst/>
          </a:prstGeom>
          <a:noFill/>
          <a:ln>
            <a:noFill/>
          </a:ln>
        </p:spPr>
        <p:txBody>
          <a:bodyPr anchorCtr="0" anchor="t" bIns="45700" lIns="91425" spcFirstLastPara="1" rIns="91425" wrap="square" tIns="45700">
            <a:spAutoFit/>
          </a:bodyPr>
          <a:lstStyle/>
          <a:p>
            <a:pPr indent="0" lvl="0" marL="360000" marR="0" rtl="0" algn="l">
              <a:lnSpc>
                <a:spcPct val="90000"/>
              </a:lnSpc>
              <a:spcBef>
                <a:spcPts val="0"/>
              </a:spcBef>
              <a:spcAft>
                <a:spcPts val="0"/>
              </a:spcAft>
              <a:buNone/>
            </a:pPr>
            <a:r>
              <a:rPr lang="sv-SE" sz="2000">
                <a:solidFill>
                  <a:srgbClr val="D8D8D8"/>
                </a:solidFill>
                <a:latin typeface="Rokkitt"/>
                <a:ea typeface="Rokkitt"/>
                <a:cs typeface="Rokkitt"/>
                <a:sym typeface="Rokkitt"/>
              </a:rPr>
              <a:t>Samtliga mått är i fot och det kommer sig av att spelet är uppfunnet i USA där det brittiska måttsystemet används. En fot är = 30,48 cm</a:t>
            </a:r>
            <a:br>
              <a:rPr lang="sv-SE" sz="2000">
                <a:solidFill>
                  <a:srgbClr val="D8D8D8"/>
                </a:solidFill>
                <a:latin typeface="Rokkitt"/>
                <a:ea typeface="Rokkitt"/>
                <a:cs typeface="Rokkitt"/>
                <a:sym typeface="Rokkitt"/>
              </a:rPr>
            </a:b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Banan är 60 fot lång och ansatsen är 15 fot. Att banan och ansatsen är indelad i olika delar av 15 fot är för att underlätta bowlingens matematik.</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Mycket mer om den i kommande utbildningar för både spelare och tränare.</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Se: </a:t>
            </a:r>
            <a:r>
              <a:rPr lang="sv-SE" sz="2000" u="sng">
                <a:solidFill>
                  <a:srgbClr val="FBE201"/>
                </a:solidFill>
                <a:latin typeface="Rokkitt"/>
                <a:ea typeface="Rokkitt"/>
                <a:cs typeface="Rokkitt"/>
                <a:sym typeface="Rokkitt"/>
                <a:hlinkClick r:id="rId4">
                  <a:extLst>
                    <a:ext uri="{A12FA001-AC4F-418D-AE19-62706E023703}">
                      <ahyp:hlinkClr val="tx"/>
                    </a:ext>
                  </a:extLst>
                </a:hlinkClick>
              </a:rPr>
              <a:t>http://utbildning.swebowl.se</a:t>
            </a:r>
            <a:endParaRPr sz="2000">
              <a:solidFill>
                <a:srgbClr val="FBE201"/>
              </a:solidFill>
              <a:latin typeface="Rokkitt"/>
              <a:ea typeface="Rokkitt"/>
              <a:cs typeface="Rokkitt"/>
              <a:sym typeface="Rokkitt"/>
            </a:endParaRPr>
          </a:p>
          <a:p>
            <a:pPr indent="0" lvl="0" marL="360000" marR="0" rtl="0" algn="l">
              <a:lnSpc>
                <a:spcPct val="90000"/>
              </a:lnSpc>
              <a:spcBef>
                <a:spcPts val="500"/>
              </a:spcBef>
              <a:spcAft>
                <a:spcPts val="0"/>
              </a:spcAft>
              <a:buNone/>
            </a:pPr>
            <a:r>
              <a:t/>
            </a:r>
            <a:endParaRPr sz="2000">
              <a:solidFill>
                <a:srgbClr val="D8D8D8"/>
              </a:solidFill>
              <a:latin typeface="Rokkitt"/>
              <a:ea typeface="Rokkitt"/>
              <a:cs typeface="Rokkitt"/>
              <a:sym typeface="Rokkitt"/>
            </a:endParaRPr>
          </a:p>
        </p:txBody>
      </p:sp>
      <p:pic>
        <p:nvPicPr>
          <p:cNvPr id="138" name="Google Shape;138;p6"/>
          <p:cNvPicPr preferRelativeResize="0"/>
          <p:nvPr/>
        </p:nvPicPr>
        <p:blipFill rotWithShape="1">
          <a:blip r:embed="rId5">
            <a:alphaModFix/>
          </a:blip>
          <a:srcRect b="0" l="0" r="0" t="0"/>
          <a:stretch/>
        </p:blipFill>
        <p:spPr>
          <a:xfrm>
            <a:off x="640407" y="3855308"/>
            <a:ext cx="11151325" cy="24626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cxnSp>
        <p:nvCxnSpPr>
          <p:cNvPr id="144" name="Google Shape;144;p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45" name="Google Shape;145;p7"/>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46" name="Google Shape;146;p7"/>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ANSATSEN</a:t>
            </a:r>
            <a:endParaRPr/>
          </a:p>
        </p:txBody>
      </p:sp>
      <p:sp>
        <p:nvSpPr>
          <p:cNvPr id="147" name="Google Shape;147;p7"/>
          <p:cNvSpPr txBox="1"/>
          <p:nvPr/>
        </p:nvSpPr>
        <p:spPr>
          <a:xfrm>
            <a:off x="530680" y="1796572"/>
            <a:ext cx="5660056" cy="1485022"/>
          </a:xfrm>
          <a:prstGeom prst="rect">
            <a:avLst/>
          </a:prstGeom>
          <a:noFill/>
          <a:ln>
            <a:noFill/>
          </a:ln>
        </p:spPr>
        <p:txBody>
          <a:bodyPr anchorCtr="0" anchor="t" bIns="45700" lIns="91425" spcFirstLastPara="1" rIns="91425" wrap="square" tIns="45700">
            <a:spAutoFit/>
          </a:bodyPr>
          <a:lstStyle/>
          <a:p>
            <a:pPr indent="0" lvl="0" marL="360000" marR="0" rtl="0" algn="l">
              <a:lnSpc>
                <a:spcPct val="90000"/>
              </a:lnSpc>
              <a:spcBef>
                <a:spcPts val="0"/>
              </a:spcBef>
              <a:spcAft>
                <a:spcPts val="0"/>
              </a:spcAft>
              <a:buNone/>
            </a:pPr>
            <a:r>
              <a:rPr lang="sv-SE" sz="2000">
                <a:solidFill>
                  <a:srgbClr val="D8D8D8"/>
                </a:solidFill>
                <a:latin typeface="Rokkitt"/>
                <a:ea typeface="Rokkitt"/>
                <a:cs typeface="Rokkitt"/>
                <a:sym typeface="Rokkitt"/>
              </a:rPr>
              <a:t>Ansatsen är 15 fot lång från den bakre prickraden fram till övertrampslinjen och var 5:e ribba är markerad med en prick. I mitten av ansatsen är ribba 20 som är markerad med en större prick.</a:t>
            </a:r>
            <a:endParaRPr sz="2000">
              <a:solidFill>
                <a:srgbClr val="D8D8D8"/>
              </a:solidFill>
              <a:latin typeface="Rokkitt"/>
              <a:ea typeface="Rokkitt"/>
              <a:cs typeface="Rokkitt"/>
              <a:sym typeface="Rokkitt"/>
            </a:endParaRPr>
          </a:p>
        </p:txBody>
      </p:sp>
      <p:pic>
        <p:nvPicPr>
          <p:cNvPr id="148" name="Google Shape;148;p7"/>
          <p:cNvPicPr preferRelativeResize="0"/>
          <p:nvPr/>
        </p:nvPicPr>
        <p:blipFill rotWithShape="1">
          <a:blip r:embed="rId4">
            <a:alphaModFix/>
          </a:blip>
          <a:srcRect b="0" l="0" r="80602" t="17561"/>
          <a:stretch/>
        </p:blipFill>
        <p:spPr>
          <a:xfrm>
            <a:off x="6190736" y="1887594"/>
            <a:ext cx="4979773" cy="46738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cxnSp>
        <p:nvCxnSpPr>
          <p:cNvPr id="154" name="Google Shape;154;p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55" name="Google Shape;155;p8"/>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56" name="Google Shape;156;p8"/>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ÖVERTRAMP</a:t>
            </a:r>
            <a:endParaRPr/>
          </a:p>
        </p:txBody>
      </p:sp>
      <p:sp>
        <p:nvSpPr>
          <p:cNvPr id="157" name="Google Shape;157;p8"/>
          <p:cNvSpPr txBox="1"/>
          <p:nvPr/>
        </p:nvSpPr>
        <p:spPr>
          <a:xfrm>
            <a:off x="530679" y="1796572"/>
            <a:ext cx="4918651" cy="2380139"/>
          </a:xfrm>
          <a:prstGeom prst="rect">
            <a:avLst/>
          </a:prstGeom>
          <a:noFill/>
          <a:ln>
            <a:noFill/>
          </a:ln>
        </p:spPr>
        <p:txBody>
          <a:bodyPr anchorCtr="0" anchor="t" bIns="45700" lIns="91425" spcFirstLastPara="1" rIns="91425" wrap="square" tIns="45700">
            <a:spAutoFit/>
          </a:bodyPr>
          <a:lstStyle/>
          <a:p>
            <a:pPr indent="0" lvl="0" marL="360000" marR="0" rtl="0" algn="l">
              <a:lnSpc>
                <a:spcPct val="90000"/>
              </a:lnSpc>
              <a:spcBef>
                <a:spcPts val="0"/>
              </a:spcBef>
              <a:spcAft>
                <a:spcPts val="0"/>
              </a:spcAft>
              <a:buNone/>
            </a:pPr>
            <a:r>
              <a:rPr lang="sv-SE" sz="2000">
                <a:solidFill>
                  <a:srgbClr val="D8D8D8"/>
                </a:solidFill>
                <a:latin typeface="Rokkitt"/>
                <a:ea typeface="Rokkitt"/>
                <a:cs typeface="Rokkitt"/>
                <a:sym typeface="Rokkitt"/>
              </a:rPr>
              <a:t>Övertrampslinjen är svart och markerar slutet på ansatsen. Om du trampar på den så är ditt slag ogiltigt och du får 0 poäng i slaget.</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På andra sidan övertrampslinjen finns det olja så där är det mycket halt, vilket medför en olycksrisk.</a:t>
            </a:r>
            <a:endParaRPr sz="2000">
              <a:solidFill>
                <a:srgbClr val="D8D8D8"/>
              </a:solidFill>
              <a:latin typeface="Rokkitt"/>
              <a:ea typeface="Rokkitt"/>
              <a:cs typeface="Rokkitt"/>
              <a:sym typeface="Rokkitt"/>
            </a:endParaRPr>
          </a:p>
          <a:p>
            <a:pPr indent="0" lvl="0" marL="360000" marR="0" rtl="0" algn="l">
              <a:lnSpc>
                <a:spcPct val="90000"/>
              </a:lnSpc>
              <a:spcBef>
                <a:spcPts val="500"/>
              </a:spcBef>
              <a:spcAft>
                <a:spcPts val="0"/>
              </a:spcAft>
              <a:buNone/>
            </a:pPr>
            <a:r>
              <a:t/>
            </a:r>
            <a:endParaRPr sz="2000">
              <a:solidFill>
                <a:srgbClr val="D8D8D8"/>
              </a:solidFill>
              <a:latin typeface="Rokkitt"/>
              <a:ea typeface="Rokkitt"/>
              <a:cs typeface="Rokkitt"/>
              <a:sym typeface="Rokkitt"/>
            </a:endParaRPr>
          </a:p>
        </p:txBody>
      </p:sp>
      <p:pic>
        <p:nvPicPr>
          <p:cNvPr id="158" name="Google Shape;158;p8"/>
          <p:cNvPicPr preferRelativeResize="0"/>
          <p:nvPr/>
        </p:nvPicPr>
        <p:blipFill rotWithShape="1">
          <a:blip r:embed="rId4">
            <a:alphaModFix/>
          </a:blip>
          <a:srcRect b="0" l="0" r="72691" t="0"/>
          <a:stretch/>
        </p:blipFill>
        <p:spPr>
          <a:xfrm>
            <a:off x="5688000" y="1472763"/>
            <a:ext cx="5878359" cy="4753757"/>
          </a:xfrm>
          <a:prstGeom prst="rect">
            <a:avLst/>
          </a:prstGeom>
          <a:noFill/>
          <a:ln>
            <a:noFill/>
          </a:ln>
        </p:spPr>
      </p:pic>
      <p:cxnSp>
        <p:nvCxnSpPr>
          <p:cNvPr id="159" name="Google Shape;159;p8"/>
          <p:cNvCxnSpPr/>
          <p:nvPr/>
        </p:nvCxnSpPr>
        <p:spPr>
          <a:xfrm>
            <a:off x="9625914" y="2718486"/>
            <a:ext cx="0" cy="2607276"/>
          </a:xfrm>
          <a:prstGeom prst="straightConnector1">
            <a:avLst/>
          </a:prstGeom>
          <a:noFill/>
          <a:ln cap="flat" cmpd="sng" w="57150">
            <a:solidFill>
              <a:srgbClr val="FBE201"/>
            </a:solidFill>
            <a:prstDash val="solid"/>
            <a:miter lim="800000"/>
            <a:headEnd len="sm" w="sm" type="none"/>
            <a:tailEnd len="sm" w="sm" type="none"/>
          </a:ln>
        </p:spPr>
      </p:cxnSp>
      <p:cxnSp>
        <p:nvCxnSpPr>
          <p:cNvPr id="160" name="Google Shape;160;p8"/>
          <p:cNvCxnSpPr/>
          <p:nvPr/>
        </p:nvCxnSpPr>
        <p:spPr>
          <a:xfrm>
            <a:off x="9193426" y="2384854"/>
            <a:ext cx="370703" cy="716692"/>
          </a:xfrm>
          <a:prstGeom prst="straightConnector1">
            <a:avLst/>
          </a:prstGeom>
          <a:noFill/>
          <a:ln cap="flat" cmpd="sng" w="28575">
            <a:solidFill>
              <a:srgbClr val="FBE201"/>
            </a:solidFill>
            <a:prstDash val="solid"/>
            <a:miter lim="800000"/>
            <a:headEnd len="lg" w="lg"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cxnSp>
        <p:nvCxnSpPr>
          <p:cNvPr id="166" name="Google Shape;166;p9"/>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En bild som visar text&#10;&#10;Automatiskt genererad beskrivning" id="167" name="Google Shape;167;p9"/>
          <p:cNvPicPr preferRelativeResize="0"/>
          <p:nvPr/>
        </p:nvPicPr>
        <p:blipFill rotWithShape="1">
          <a:blip r:embed="rId3">
            <a:alphaModFix/>
          </a:blip>
          <a:srcRect b="0" l="0" r="0" t="0"/>
          <a:stretch/>
        </p:blipFill>
        <p:spPr>
          <a:xfrm>
            <a:off x="5584370" y="203075"/>
            <a:ext cx="6495239" cy="1006591"/>
          </a:xfrm>
          <a:prstGeom prst="rect">
            <a:avLst/>
          </a:prstGeom>
          <a:noFill/>
          <a:ln>
            <a:noFill/>
          </a:ln>
        </p:spPr>
      </p:pic>
      <p:sp>
        <p:nvSpPr>
          <p:cNvPr id="168" name="Google Shape;168;p9"/>
          <p:cNvSpPr txBox="1"/>
          <p:nvPr/>
        </p:nvSpPr>
        <p:spPr>
          <a:xfrm>
            <a:off x="5688000" y="540000"/>
            <a:ext cx="4547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3600">
                <a:solidFill>
                  <a:srgbClr val="FBE201"/>
                </a:solidFill>
                <a:latin typeface="Montserrat Medium"/>
                <a:ea typeface="Montserrat Medium"/>
                <a:cs typeface="Montserrat Medium"/>
                <a:sym typeface="Montserrat Medium"/>
              </a:rPr>
              <a:t>PILARNA</a:t>
            </a:r>
            <a:endParaRPr/>
          </a:p>
        </p:txBody>
      </p:sp>
      <p:sp>
        <p:nvSpPr>
          <p:cNvPr id="169" name="Google Shape;169;p9"/>
          <p:cNvSpPr txBox="1"/>
          <p:nvPr/>
        </p:nvSpPr>
        <p:spPr>
          <a:xfrm>
            <a:off x="530679" y="1796572"/>
            <a:ext cx="505369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000">
                <a:solidFill>
                  <a:srgbClr val="D8D8D8"/>
                </a:solidFill>
                <a:latin typeface="Rokkitt"/>
                <a:ea typeface="Rokkitt"/>
                <a:cs typeface="Rokkitt"/>
                <a:sym typeface="Rokkitt"/>
              </a:rPr>
              <a:t>Pilområdet som innehåller sju pilar befinner sig 15 fot ut i banan, på var 5:e ribba i sidled, samma som i ansatsen.</a:t>
            </a:r>
            <a:br>
              <a:rPr lang="sv-SE" sz="2000">
                <a:solidFill>
                  <a:srgbClr val="D8D8D8"/>
                </a:solidFill>
                <a:latin typeface="Rokkitt"/>
                <a:ea typeface="Rokkitt"/>
                <a:cs typeface="Rokkitt"/>
                <a:sym typeface="Rokkitt"/>
              </a:rPr>
            </a:br>
            <a:r>
              <a:rPr lang="sv-SE" sz="2000">
                <a:solidFill>
                  <a:srgbClr val="D8D8D8"/>
                </a:solidFill>
                <a:latin typeface="Rokkitt"/>
                <a:ea typeface="Rokkitt"/>
                <a:cs typeface="Rokkitt"/>
                <a:sym typeface="Rokkitt"/>
              </a:rPr>
              <a:t>Pilarna är ett hjälpmedel för att sikta.</a:t>
            </a:r>
            <a:r>
              <a:rPr i="1" lang="sv-SE" sz="2000">
                <a:solidFill>
                  <a:srgbClr val="D8D8D8"/>
                </a:solidFill>
                <a:latin typeface="Rokkitt"/>
                <a:ea typeface="Rokkitt"/>
                <a:cs typeface="Rokkitt"/>
                <a:sym typeface="Rokkitt"/>
              </a:rPr>
              <a:t> </a:t>
            </a:r>
            <a:endParaRPr sz="2000">
              <a:solidFill>
                <a:srgbClr val="D8D8D8"/>
              </a:solidFill>
              <a:latin typeface="Rokkitt"/>
              <a:ea typeface="Rokkitt"/>
              <a:cs typeface="Rokkitt"/>
              <a:sym typeface="Rokkitt"/>
            </a:endParaRPr>
          </a:p>
        </p:txBody>
      </p:sp>
      <p:pic>
        <p:nvPicPr>
          <p:cNvPr id="170" name="Google Shape;170;p9"/>
          <p:cNvPicPr preferRelativeResize="0"/>
          <p:nvPr/>
        </p:nvPicPr>
        <p:blipFill rotWithShape="1">
          <a:blip r:embed="rId4">
            <a:alphaModFix/>
          </a:blip>
          <a:srcRect b="0" l="26822" r="56668" t="0"/>
          <a:stretch/>
        </p:blipFill>
        <p:spPr>
          <a:xfrm>
            <a:off x="6639768" y="863165"/>
            <a:ext cx="4384442" cy="58645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2021-08-25T10:42:44Z</dcterms:created>
  <dc:creator>Johan Ekström (Bowling)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6009581B-90A7-46FD-ACA1-58DB30AACD60</vt:lpwstr>
  </property>
  <property fmtid="{D5CDD505-2E9C-101B-9397-08002B2CF9AE}" pid="3" name="ArticulatePath">
    <vt:lpwstr>Presentation1</vt:lpwstr>
  </property>
  <property fmtid="{D5CDD505-2E9C-101B-9397-08002B2CF9AE}" pid="4" name="ContentTypeId">
    <vt:lpwstr>0x010100803C79D9C194A6419E4A55B27385DA52</vt:lpwstr>
  </property>
</Properties>
</file>